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19"/>
  </p:notesMasterIdLst>
  <p:sldIdLst>
    <p:sldId id="264" r:id="rId6"/>
    <p:sldId id="266" r:id="rId7"/>
    <p:sldId id="603" r:id="rId8"/>
    <p:sldId id="604" r:id="rId9"/>
    <p:sldId id="275" r:id="rId10"/>
    <p:sldId id="281" r:id="rId11"/>
    <p:sldId id="283" r:id="rId12"/>
    <p:sldId id="286" r:id="rId13"/>
    <p:sldId id="287" r:id="rId14"/>
    <p:sldId id="304" r:id="rId15"/>
    <p:sldId id="601" r:id="rId16"/>
    <p:sldId id="294" r:id="rId17"/>
    <p:sldId id="30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AAF40E-B27C-4F43-AF89-37707F2D1444}" name="Sutton, Debra" initials="" userId="S::desutton@networkhealth.com::412babf3-7378-48e8-8bc0-b7d39f622854" providerId="AD"/>
  <p188:author id="{90B04772-CF99-7941-4862-E0C3F7F4B446}" name="Heinzel, Julie" initials="HJ" userId="S::jheinzel@networkhealth.com::a6a2d906-5ba3-4ef3-8fe6-a3d67bc086a4" providerId="AD"/>
  <p188:author id="{B02D4396-DAB3-59CD-6FCB-A6FE0FD4AE29}" name="Reinsch, Laura" initials="RL" userId="S::lreinsch@networkhealth.com::17e601f5-2037-4e91-873d-347f068696d3" providerId="AD"/>
  <p188:author id="{3B266FF3-CEED-916B-DF08-7824A2CCAC52}" name="Lopez, Laura" initials="LL" userId="S::llopez@networkhealth.com::9101d36b-0acc-4e4f-8c6a-a65705e7bf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insch, Laura" initials="RL" lastIdx="16" clrIdx="0"/>
  <p:cmAuthor id="2" name="Kudick, Kyra" initials="KK" lastIdx="2" clrIdx="1">
    <p:extLst>
      <p:ext uri="{19B8F6BF-5375-455C-9EA6-DF929625EA0E}">
        <p15:presenceInfo xmlns:p15="http://schemas.microsoft.com/office/powerpoint/2012/main" userId="Kudick, Kyra" providerId="None"/>
      </p:ext>
    </p:extLst>
  </p:cmAuthor>
  <p:cmAuthor id="3" name="Laura Reinsch" initials="LR" lastIdx="3" clrIdx="2">
    <p:extLst>
      <p:ext uri="{19B8F6BF-5375-455C-9EA6-DF929625EA0E}">
        <p15:presenceInfo xmlns:p15="http://schemas.microsoft.com/office/powerpoint/2012/main" userId="Laura Reinsch" providerId="None"/>
      </p:ext>
    </p:extLst>
  </p:cmAuthor>
  <p:cmAuthor id="4" name="Rebecca Pashouwer" initials="RP" lastIdx="2" clrIdx="3">
    <p:extLst>
      <p:ext uri="{19B8F6BF-5375-455C-9EA6-DF929625EA0E}">
        <p15:presenceInfo xmlns:p15="http://schemas.microsoft.com/office/powerpoint/2012/main" userId="Rebecca Pashouwer" providerId="None"/>
      </p:ext>
    </p:extLst>
  </p:cmAuthor>
  <p:cmAuthor id="5" name="Lingenhag, Carissa" initials="LC" lastIdx="3" clrIdx="4">
    <p:extLst>
      <p:ext uri="{19B8F6BF-5375-455C-9EA6-DF929625EA0E}">
        <p15:presenceInfo xmlns:p15="http://schemas.microsoft.com/office/powerpoint/2012/main" userId="S-1-5-21-4248984495-2161462827-3535994173-117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6FB4B6"/>
    <a:srgbClr val="717073"/>
    <a:srgbClr val="74AA50"/>
    <a:srgbClr val="F898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p:restoredTop sz="93836" autoAdjust="0"/>
  </p:normalViewPr>
  <p:slideViewPr>
    <p:cSldViewPr>
      <p:cViewPr varScale="1">
        <p:scale>
          <a:sx n="100" d="100"/>
          <a:sy n="100" d="100"/>
        </p:scale>
        <p:origin x="186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6CFF03-67B2-4955-9040-95933CBD7306}" type="datetimeFigureOut">
              <a:rPr lang="en-US" smtClean="0"/>
              <a:t>12/15/2025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01BD77-00D6-4971-B5B1-8B75E94BF681}" type="slidenum">
              <a:rPr lang="en-US" smtClean="0"/>
              <a:t>‹#›</a:t>
            </a:fld>
            <a:endParaRPr lang="en-US" dirty="0"/>
          </a:p>
        </p:txBody>
      </p:sp>
    </p:spTree>
    <p:extLst>
      <p:ext uri="{BB962C8B-B14F-4D97-AF65-F5344CB8AC3E}">
        <p14:creationId xmlns:p14="http://schemas.microsoft.com/office/powerpoint/2010/main" val="318242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4E3D27F-A976-43EB-8F73-DC5CE10F9C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E8F84E22-69B3-4ECA-B529-5C4C8A01E1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53587C54-CC85-4743-B9CB-7433A91B08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536367F-A4B7-49C4-911C-AAA1321F8FD5}" type="slidenum">
              <a:rPr lang="en-US" altLang="en-US" smtClean="0"/>
              <a:pPr/>
              <a:t>12</a:t>
            </a:fld>
            <a:endParaRPr lang="en-US" altLang="en-US" dirty="0"/>
          </a:p>
        </p:txBody>
      </p:sp>
    </p:spTree>
    <p:extLst>
      <p:ext uri="{BB962C8B-B14F-4D97-AF65-F5344CB8AC3E}">
        <p14:creationId xmlns:p14="http://schemas.microsoft.com/office/powerpoint/2010/main" val="159188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9501BD77-00D6-4971-B5B1-8B75E94BF681}" type="slidenum">
              <a:rPr lang="en-US" smtClean="0"/>
              <a:t>13</a:t>
            </a:fld>
            <a:endParaRPr lang="en-US" dirty="0"/>
          </a:p>
        </p:txBody>
      </p:sp>
    </p:spTree>
    <p:extLst>
      <p:ext uri="{BB962C8B-B14F-4D97-AF65-F5344CB8AC3E}">
        <p14:creationId xmlns:p14="http://schemas.microsoft.com/office/powerpoint/2010/main" val="390018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6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557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4" name="Picture 23" descr="Icon&#10;&#10;Description automatically generated">
            <a:extLst>
              <a:ext uri="{FF2B5EF4-FFF2-40B4-BE49-F238E27FC236}">
                <a16:creationId xmlns:a16="http://schemas.microsoft.com/office/drawing/2014/main" id="{90B92298-EC59-1841-A1F9-E341F6EBF1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F22CD42E-CA68-6C44-8A45-027EA52D3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063835"/>
            <a:ext cx="3257550" cy="1203317"/>
          </a:xfrm>
          <a:prstGeom prst="rect">
            <a:avLst/>
          </a:prstGeom>
        </p:spPr>
      </p:pic>
      <p:sp>
        <p:nvSpPr>
          <p:cNvPr id="10" name="TextBox 9">
            <a:extLst>
              <a:ext uri="{FF2B5EF4-FFF2-40B4-BE49-F238E27FC236}">
                <a16:creationId xmlns:a16="http://schemas.microsoft.com/office/drawing/2014/main" id="{5BD58019-B22E-45A9-B50F-C9EE64E5D8FF}"/>
              </a:ext>
            </a:extLst>
          </p:cNvPr>
          <p:cNvSpPr txBox="1"/>
          <p:nvPr/>
        </p:nvSpPr>
        <p:spPr>
          <a:xfrm>
            <a:off x="457200" y="3330537"/>
            <a:ext cx="2362200" cy="307777"/>
          </a:xfrm>
          <a:prstGeom prst="rect">
            <a:avLst/>
          </a:prstGeom>
          <a:noFill/>
        </p:spPr>
        <p:txBody>
          <a:bodyPr wrap="square" rtlCol="0">
            <a:spAutoFit/>
          </a:bodyPr>
          <a:lstStyle/>
          <a:p>
            <a:pPr algn="l"/>
            <a:r>
              <a:rPr lang="en-US" sz="1400" dirty="0">
                <a:solidFill>
                  <a:schemeClr val="tx1"/>
                </a:solidFill>
              </a:rPr>
              <a:t>networkhealth.com</a:t>
            </a:r>
          </a:p>
        </p:txBody>
      </p:sp>
      <p:sp>
        <p:nvSpPr>
          <p:cNvPr id="4" name="Text Placeholder 3">
            <a:extLst>
              <a:ext uri="{FF2B5EF4-FFF2-40B4-BE49-F238E27FC236}">
                <a16:creationId xmlns:a16="http://schemas.microsoft.com/office/drawing/2014/main" id="{D3D54291-D01A-6EB4-D0F6-DACAEA5D5452}"/>
              </a:ext>
            </a:extLst>
          </p:cNvPr>
          <p:cNvSpPr>
            <a:spLocks noGrp="1"/>
          </p:cNvSpPr>
          <p:nvPr>
            <p:ph type="body" sz="quarter" idx="10" hasCustomPrompt="1"/>
          </p:nvPr>
        </p:nvSpPr>
        <p:spPr>
          <a:xfrm>
            <a:off x="563217" y="3701699"/>
            <a:ext cx="2590800" cy="914400"/>
          </a:xfrm>
        </p:spPr>
        <p:txBody>
          <a:bodyPr/>
          <a:lstStyle>
            <a:lvl1pPr>
              <a:defRPr sz="4400" b="1">
                <a:solidFill>
                  <a:schemeClr val="tx2"/>
                </a:solidFill>
              </a:defRPr>
            </a:lvl1pPr>
          </a:lstStyle>
          <a:p>
            <a:pPr lvl="0"/>
            <a:r>
              <a:rPr lang="en-US" dirty="0"/>
              <a:t>Title</a:t>
            </a:r>
          </a:p>
        </p:txBody>
      </p:sp>
      <p:sp>
        <p:nvSpPr>
          <p:cNvPr id="7" name="Text Placeholder 6">
            <a:extLst>
              <a:ext uri="{FF2B5EF4-FFF2-40B4-BE49-F238E27FC236}">
                <a16:creationId xmlns:a16="http://schemas.microsoft.com/office/drawing/2014/main" id="{BC742ABC-D87F-43CD-9756-C7DE23500226}"/>
              </a:ext>
            </a:extLst>
          </p:cNvPr>
          <p:cNvSpPr>
            <a:spLocks noGrp="1"/>
          </p:cNvSpPr>
          <p:nvPr>
            <p:ph type="body" sz="quarter" idx="11" hasCustomPrompt="1"/>
          </p:nvPr>
        </p:nvSpPr>
        <p:spPr>
          <a:xfrm>
            <a:off x="563217" y="4876800"/>
            <a:ext cx="2789237" cy="454187"/>
          </a:xfrm>
        </p:spPr>
        <p:txBody>
          <a:bodyPr/>
          <a:lstStyle>
            <a:lvl1pPr>
              <a:defRPr sz="2000" b="1">
                <a:solidFill>
                  <a:schemeClr val="tx2"/>
                </a:solidFill>
              </a:defRPr>
            </a:lvl1pPr>
          </a:lstStyle>
          <a:p>
            <a:pPr lvl="0"/>
            <a:r>
              <a:rPr lang="en-US" dirty="0"/>
              <a:t>Date</a:t>
            </a:r>
          </a:p>
        </p:txBody>
      </p:sp>
      <p:sp>
        <p:nvSpPr>
          <p:cNvPr id="11" name="Text Placeholder 10">
            <a:extLst>
              <a:ext uri="{FF2B5EF4-FFF2-40B4-BE49-F238E27FC236}">
                <a16:creationId xmlns:a16="http://schemas.microsoft.com/office/drawing/2014/main" id="{95B8AFDA-442B-A712-31B0-92AEE1941E1A}"/>
              </a:ext>
            </a:extLst>
          </p:cNvPr>
          <p:cNvSpPr>
            <a:spLocks noGrp="1"/>
          </p:cNvSpPr>
          <p:nvPr>
            <p:ph type="body" sz="quarter" idx="12" hasCustomPrompt="1"/>
          </p:nvPr>
        </p:nvSpPr>
        <p:spPr>
          <a:xfrm>
            <a:off x="563217" y="5638800"/>
            <a:ext cx="2179637" cy="762000"/>
          </a:xfrm>
        </p:spPr>
        <p:txBody>
          <a:bodyPr/>
          <a:lstStyle>
            <a:lvl1pPr>
              <a:defRPr sz="1200"/>
            </a:lvl1pPr>
          </a:lstStyle>
          <a:p>
            <a:pPr lvl="0"/>
            <a:r>
              <a:rPr lang="en-US" dirty="0"/>
              <a:t>DFN</a:t>
            </a:r>
          </a:p>
        </p:txBody>
      </p:sp>
    </p:spTree>
    <p:extLst>
      <p:ext uri="{BB962C8B-B14F-4D97-AF65-F5344CB8AC3E}">
        <p14:creationId xmlns:p14="http://schemas.microsoft.com/office/powerpoint/2010/main" val="110581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3" name="Content Placeholder 2"/>
          <p:cNvSpPr>
            <a:spLocks noGrp="1"/>
          </p:cNvSpPr>
          <p:nvPr>
            <p:ph idx="1" hasCustomPrompt="1"/>
          </p:nvPr>
        </p:nvSpPr>
        <p:spPr>
          <a:xfrm>
            <a:off x="723900" y="1916733"/>
            <a:ext cx="7696200" cy="4198372"/>
          </a:xfrm>
        </p:spPr>
        <p:txBody>
          <a:bodyPr>
            <a:noAutofit/>
          </a:bodyPr>
          <a:lstStyle>
            <a:lvl1pPr marL="0" indent="0">
              <a:spcBef>
                <a:spcPts val="600"/>
              </a:spcBef>
              <a:buClr>
                <a:schemeClr val="tx2"/>
              </a:buClr>
              <a:buFontTx/>
              <a:buNone/>
              <a:defRPr>
                <a:solidFill>
                  <a:schemeClr val="tx1"/>
                </a:solidFill>
              </a:defRPr>
            </a:lvl1pPr>
            <a:lvl2pPr marL="228600" indent="-228600">
              <a:spcBef>
                <a:spcPts val="600"/>
              </a:spcBef>
              <a:buClr>
                <a:schemeClr val="tx2"/>
              </a:buClr>
              <a:buFont typeface="Arial" panose="020B0604020202020204" pitchFamily="34" charset="0"/>
              <a:buChar char="•"/>
              <a:defRPr sz="2000">
                <a:solidFill>
                  <a:schemeClr val="tx1"/>
                </a:solidFill>
              </a:defRPr>
            </a:lvl2pPr>
            <a:lvl3pPr marL="457200" indent="-228600">
              <a:spcBef>
                <a:spcPts val="600"/>
              </a:spcBef>
              <a:buClr>
                <a:schemeClr val="tx2"/>
              </a:buClr>
              <a:buFont typeface="Wingdings" panose="05000000000000000000" pitchFamily="2" charset="2"/>
              <a:buChar char="Ø"/>
              <a:tabLst/>
              <a:defRPr sz="1800">
                <a:solidFill>
                  <a:schemeClr val="tx1"/>
                </a:solidFill>
              </a:defRPr>
            </a:lvl3pPr>
            <a:lvl4pPr marL="630238" indent="-228600">
              <a:spcBef>
                <a:spcPts val="600"/>
              </a:spcBef>
              <a:buClr>
                <a:schemeClr val="tx2"/>
              </a:buClr>
              <a:buFont typeface="Courier New" panose="02070309020205020404" pitchFamily="49" charset="0"/>
              <a:buChar char="o"/>
              <a:defRPr sz="1600">
                <a:solidFill>
                  <a:schemeClr val="tx1"/>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95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722437"/>
            <a:ext cx="7467600" cy="4525963"/>
          </a:xfrm>
        </p:spPr>
        <p:txBody>
          <a:bodyPr>
            <a:noAutofit/>
          </a:bodyPr>
          <a:lstStyle>
            <a:lvl1pPr marL="0" indent="0">
              <a:buClr>
                <a:schemeClr val="tx2"/>
              </a:buClr>
              <a:buFont typeface="Arial" panose="020B0604020202020204" pitchFamily="34" charset="0"/>
              <a:buNone/>
              <a:defRPr lang="en-US" sz="2400" kern="1200" dirty="0">
                <a:solidFill>
                  <a:schemeClr val="tx1"/>
                </a:solidFill>
                <a:latin typeface="+mn-lt"/>
                <a:ea typeface="+mn-ea"/>
                <a:cs typeface="+mn-cs"/>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
        <p:nvSpPr>
          <p:cNvPr id="6" name="Slide Number Placeholder 5"/>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5" name="Title 1">
            <a:extLst>
              <a:ext uri="{FF2B5EF4-FFF2-40B4-BE49-F238E27FC236}">
                <a16:creationId xmlns:a16="http://schemas.microsoft.com/office/drawing/2014/main" id="{341141E8-06DC-3043-B614-0C84A7B2783C}"/>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18903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043" y="2667001"/>
            <a:ext cx="7772400" cy="1295400"/>
          </a:xfrm>
        </p:spPr>
        <p:txBody>
          <a:bodyPr anchor="b"/>
          <a:lstStyle>
            <a:lvl1pPr algn="l">
              <a:lnSpc>
                <a:spcPts val="4000"/>
              </a:lnSpc>
              <a:defRPr sz="4000" b="1" cap="none"/>
            </a:lvl1pPr>
          </a:lstStyle>
          <a:p>
            <a:r>
              <a:rPr lang="en-US" dirty="0"/>
              <a:t>Click to edit master title style</a:t>
            </a:r>
          </a:p>
        </p:txBody>
      </p:sp>
      <p:sp>
        <p:nvSpPr>
          <p:cNvPr id="3" name="Text Placeholder 2"/>
          <p:cNvSpPr>
            <a:spLocks noGrp="1"/>
          </p:cNvSpPr>
          <p:nvPr>
            <p:ph type="body" idx="1" hasCustomPrompt="1"/>
          </p:nvPr>
        </p:nvSpPr>
        <p:spPr>
          <a:xfrm>
            <a:off x="646043" y="4038600"/>
            <a:ext cx="7772400" cy="738187"/>
          </a:xfr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Slide Number Placeholder 5">
            <a:extLst>
              <a:ext uri="{FF2B5EF4-FFF2-40B4-BE49-F238E27FC236}">
                <a16:creationId xmlns:a16="http://schemas.microsoft.com/office/drawing/2014/main" id="{795A5D99-0B1C-0D46-A467-346AACBDA84A}"/>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141195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874837"/>
            <a:ext cx="4038600" cy="40687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609600" y="1874837"/>
            <a:ext cx="3886200" cy="40687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4091B10C-A527-B54A-BAC3-5C4D107ED55E}"/>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48735C88-03CC-1D49-A3BF-994F62A97859}"/>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369700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985871"/>
            <a:ext cx="3887788" cy="5287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678112"/>
            <a:ext cx="3887788" cy="3189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985871"/>
            <a:ext cx="4041775" cy="5287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78112"/>
            <a:ext cx="4041775" cy="3189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45723504-678A-2047-B10B-761D8CDF08B0}"/>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BDBE8479-0E14-B94B-A389-49D32B8A152D}"/>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240108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4D7BF9E-4EEE-514B-8CA0-D99FEA67AFB3}"/>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6" name="Title 1">
            <a:extLst>
              <a:ext uri="{FF2B5EF4-FFF2-40B4-BE49-F238E27FC236}">
                <a16:creationId xmlns:a16="http://schemas.microsoft.com/office/drawing/2014/main" id="{8FE52F22-E7BC-D74B-8BC3-AD9A20B39DA8}"/>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72738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0C6D4B0-D359-1841-B9C6-7DFFF8597433}"/>
              </a:ext>
            </a:extLst>
          </p:cNvPr>
          <p:cNvSpPr txBox="1">
            <a:spLocks/>
          </p:cNvSpPr>
          <p:nvPr/>
        </p:nvSpPr>
        <p:spPr>
          <a:xfrm flipH="1">
            <a:off x="609600" y="6477000"/>
            <a:ext cx="1219200" cy="381000"/>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rgbClr val="717073"/>
                </a:solidFill>
                <a:latin typeface="Arial Black" panose="020B0A04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F39154-2AD2-443E-8293-55608C0215C1}" type="slidenum">
              <a:rPr lang="en-US" smtClean="0"/>
              <a:pPr/>
              <a:t>‹#›</a:t>
            </a:fld>
            <a:endParaRPr lang="en-US" dirty="0"/>
          </a:p>
        </p:txBody>
      </p:sp>
      <p:sp>
        <p:nvSpPr>
          <p:cNvPr id="7" name="Title 1">
            <a:extLst>
              <a:ext uri="{FF2B5EF4-FFF2-40B4-BE49-F238E27FC236}">
                <a16:creationId xmlns:a16="http://schemas.microsoft.com/office/drawing/2014/main" id="{D361BE0F-6BA8-1044-9C81-41B587BEB673}"/>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
        <p:nvSpPr>
          <p:cNvPr id="2" name="Rectangle 1">
            <a:extLst>
              <a:ext uri="{FF2B5EF4-FFF2-40B4-BE49-F238E27FC236}">
                <a16:creationId xmlns:a16="http://schemas.microsoft.com/office/drawing/2014/main" id="{05397BE8-E119-D3ED-5199-B66B9DC744F3}"/>
              </a:ext>
            </a:extLst>
          </p:cNvPr>
          <p:cNvSpPr/>
          <p:nvPr userDrawn="1"/>
        </p:nvSpPr>
        <p:spPr>
          <a:xfrm>
            <a:off x="6553200" y="5791200"/>
            <a:ext cx="2590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149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B0B94D5-6ECC-9F49-8002-B079FF86CBB8}"/>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
        <p:nvSpPr>
          <p:cNvPr id="5" name="Title 1">
            <a:extLst>
              <a:ext uri="{FF2B5EF4-FFF2-40B4-BE49-F238E27FC236}">
                <a16:creationId xmlns:a16="http://schemas.microsoft.com/office/drawing/2014/main" id="{62B535F4-E03A-1A4B-AA5B-BAC53E8531B1}"/>
              </a:ext>
            </a:extLst>
          </p:cNvPr>
          <p:cNvSpPr>
            <a:spLocks noGrp="1"/>
          </p:cNvSpPr>
          <p:nvPr>
            <p:ph type="title"/>
          </p:nvPr>
        </p:nvSpPr>
        <p:spPr>
          <a:xfrm>
            <a:off x="0" y="795848"/>
            <a:ext cx="9144000" cy="1036638"/>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92659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09600" y="1417638"/>
            <a:ext cx="8153400" cy="4525963"/>
          </a:xfrm>
          <a:prstGeom prst="rect">
            <a:avLst/>
          </a:prstGeom>
        </p:spPr>
        <p:txBody>
          <a:bodyPr>
            <a:noAutofit/>
          </a:bodyPr>
          <a:lstStyle>
            <a:lvl1pPr marL="0" indent="0">
              <a:spcBef>
                <a:spcPts val="600"/>
              </a:spcBef>
              <a:buClr>
                <a:schemeClr val="tx2"/>
              </a:buClr>
              <a:buFontTx/>
              <a:buNone/>
              <a:defRPr>
                <a:solidFill>
                  <a:schemeClr val="tx1"/>
                </a:solidFill>
              </a:defRPr>
            </a:lvl1pPr>
            <a:lvl2pPr marL="228600" indent="-228600">
              <a:spcBef>
                <a:spcPts val="600"/>
              </a:spcBef>
              <a:buClr>
                <a:schemeClr val="tx2"/>
              </a:buClr>
              <a:buFont typeface="Arial" panose="020B0604020202020204" pitchFamily="34" charset="0"/>
              <a:buChar char="•"/>
              <a:defRPr sz="2000">
                <a:solidFill>
                  <a:schemeClr val="tx1"/>
                </a:solidFill>
              </a:defRPr>
            </a:lvl2pPr>
            <a:lvl3pPr marL="457200" indent="-228600">
              <a:spcBef>
                <a:spcPts val="600"/>
              </a:spcBef>
              <a:buClr>
                <a:schemeClr val="tx2"/>
              </a:buClr>
              <a:buFont typeface="Wingdings" panose="05000000000000000000" pitchFamily="2" charset="2"/>
              <a:buChar char="Ø"/>
              <a:tabLst/>
              <a:defRPr sz="1800">
                <a:solidFill>
                  <a:schemeClr val="tx1"/>
                </a:solidFill>
              </a:defRPr>
            </a:lvl3pPr>
            <a:lvl4pPr marL="630238" indent="-228600">
              <a:spcBef>
                <a:spcPts val="600"/>
              </a:spcBef>
              <a:buClr>
                <a:schemeClr val="tx2"/>
              </a:buClr>
              <a:buFont typeface="Courier New" panose="02070309020205020404" pitchFamily="49" charset="0"/>
              <a:buChar char="o"/>
              <a:defRPr sz="1600">
                <a:solidFill>
                  <a:schemeClr val="tx1"/>
                </a:solidFill>
              </a:defRPr>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636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a:extLst>
              <a:ext uri="{FF2B5EF4-FFF2-40B4-BE49-F238E27FC236}">
                <a16:creationId xmlns:a16="http://schemas.microsoft.com/office/drawing/2014/main" id="{DE36CC0E-AD46-B942-B985-1708028825BC}"/>
              </a:ext>
            </a:extLst>
          </p:cNvPr>
          <p:cNvSpPr>
            <a:spLocks noGrp="1"/>
          </p:cNvSpPr>
          <p:nvPr>
            <p:ph type="sldNum" sz="quarter" idx="12"/>
          </p:nvPr>
        </p:nvSpPr>
        <p:spPr>
          <a:xfrm flipH="1">
            <a:off x="609600" y="6477000"/>
            <a:ext cx="1219200" cy="381000"/>
          </a:xfrm>
        </p:spPr>
        <p:txBody>
          <a:bodyPr/>
          <a:lstStyle/>
          <a:p>
            <a:fld id="{3AF39154-2AD2-443E-8293-55608C0215C1}" type="slidenum">
              <a:rPr lang="en-US" smtClean="0"/>
              <a:t>‹#›</a:t>
            </a:fld>
            <a:endParaRPr lang="en-US" dirty="0"/>
          </a:p>
        </p:txBody>
      </p:sp>
    </p:spTree>
    <p:extLst>
      <p:ext uri="{BB962C8B-B14F-4D97-AF65-F5344CB8AC3E}">
        <p14:creationId xmlns:p14="http://schemas.microsoft.com/office/powerpoint/2010/main" val="205750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17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1036638"/>
          </a:xfrm>
          <a:prstGeom prst="rect">
            <a:avLst/>
          </a:prstGeom>
        </p:spPr>
        <p:txBody>
          <a:bodyPr anchor="ctr"/>
          <a:lstStyle>
            <a:lvl1pPr>
              <a:lnSpc>
                <a:spcPts val="3600"/>
              </a:lnSpc>
              <a:defRPr>
                <a:solidFill>
                  <a:schemeClr val="tx2"/>
                </a:solidFill>
              </a:defRPr>
            </a:lvl1pPr>
          </a:lstStyle>
          <a:p>
            <a:r>
              <a:rPr lang="en-US" dirty="0"/>
              <a:t>Click to edit Master title style</a:t>
            </a:r>
          </a:p>
        </p:txBody>
      </p:sp>
      <p:sp>
        <p:nvSpPr>
          <p:cNvPr id="3" name="Content Placeholder 2"/>
          <p:cNvSpPr>
            <a:spLocks noGrp="1"/>
          </p:cNvSpPr>
          <p:nvPr>
            <p:ph idx="1" hasCustomPrompt="1"/>
          </p:nvPr>
        </p:nvSpPr>
        <p:spPr>
          <a:xfrm>
            <a:off x="609600" y="1417638"/>
            <a:ext cx="8153400" cy="4525963"/>
          </a:xfrm>
          <a:prstGeom prst="rect">
            <a:avLst/>
          </a:prstGeom>
        </p:spPr>
        <p:txBody>
          <a:bodyPr>
            <a:noAutofit/>
          </a:bodyPr>
          <a:lstStyle>
            <a:lvl1pPr marL="0" indent="0">
              <a:buClr>
                <a:schemeClr val="tx2"/>
              </a:buClr>
              <a:buFont typeface="Arial" panose="020B0604020202020204" pitchFamily="34" charset="0"/>
              <a:buNone/>
              <a:defRPr lang="en-US" sz="2400" kern="1200" dirty="0">
                <a:solidFill>
                  <a:schemeClr val="tx1"/>
                </a:solidFill>
                <a:latin typeface="+mn-lt"/>
                <a:ea typeface="+mn-ea"/>
                <a:cs typeface="+mn-cs"/>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Click to edit Master text styles</a:t>
            </a:r>
          </a:p>
        </p:txBody>
      </p:sp>
    </p:spTree>
    <p:extLst>
      <p:ext uri="{BB962C8B-B14F-4D97-AF65-F5344CB8AC3E}">
        <p14:creationId xmlns:p14="http://schemas.microsoft.com/office/powerpoint/2010/main" val="195098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6043" y="2667001"/>
            <a:ext cx="7772400" cy="1295400"/>
          </a:xfrm>
          <a:prstGeom prst="rect">
            <a:avLst/>
          </a:prstGeom>
        </p:spPr>
        <p:txBody>
          <a:bodyPr anchor="b"/>
          <a:lstStyle>
            <a:lvl1pPr algn="l">
              <a:lnSpc>
                <a:spcPts val="4000"/>
              </a:lnSpc>
              <a:defRPr sz="4000" b="1" cap="none"/>
            </a:lvl1pPr>
          </a:lstStyle>
          <a:p>
            <a:r>
              <a:rPr lang="en-US" dirty="0"/>
              <a:t>Click to edit master title style</a:t>
            </a:r>
          </a:p>
        </p:txBody>
      </p:sp>
      <p:sp>
        <p:nvSpPr>
          <p:cNvPr id="3" name="Text Placeholder 2"/>
          <p:cNvSpPr>
            <a:spLocks noGrp="1"/>
          </p:cNvSpPr>
          <p:nvPr>
            <p:ph type="body" idx="1" hasCustomPrompt="1"/>
          </p:nvPr>
        </p:nvSpPr>
        <p:spPr>
          <a:xfrm>
            <a:off x="646043" y="4038600"/>
            <a:ext cx="7772400" cy="738187"/>
          </a:xfrm>
          <a:prstGeom prst="rect">
            <a:avLst/>
          </a:prstGeom>
        </p:spPr>
        <p:txBody>
          <a:bodyPr anchor="t"/>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9891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435359"/>
            <a:ext cx="38862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35359"/>
            <a:ext cx="4038600" cy="4525963"/>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09600" y="1448594"/>
            <a:ext cx="38877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38877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448594"/>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544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895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58762"/>
            <a:ext cx="8153400" cy="1036638"/>
          </a:xfrm>
          <a:prstGeom prst="rect">
            <a:avLst/>
          </a:prstGeom>
        </p:spPr>
        <p:txBody>
          <a:bodyPr/>
          <a:lstStyle/>
          <a:p>
            <a:r>
              <a:rPr lang="en-US"/>
              <a:t>Click to edit Master title style</a:t>
            </a:r>
          </a:p>
        </p:txBody>
      </p:sp>
      <p:sp>
        <p:nvSpPr>
          <p:cNvPr id="4" name="Rectangle 3"/>
          <p:cNvSpPr/>
          <p:nvPr userDrawn="1"/>
        </p:nvSpPr>
        <p:spPr>
          <a:xfrm>
            <a:off x="6553200" y="5791200"/>
            <a:ext cx="25908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41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3.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8762"/>
            <a:ext cx="8153400" cy="1036638"/>
          </a:xfrm>
          <a:prstGeom prst="rect">
            <a:avLst/>
          </a:prstGeom>
        </p:spPr>
        <p:txBody>
          <a:bodyPr vert="horz" lIns="0" tIns="0" rIns="0" bIns="0" rtlCol="0" anchor="ctr">
            <a:noAutofit/>
          </a:bodyPr>
          <a:lstStyle/>
          <a:p>
            <a:endParaRPr lang="en-US" dirty="0"/>
          </a:p>
        </p:txBody>
      </p:sp>
      <p:sp>
        <p:nvSpPr>
          <p:cNvPr id="3" name="Text Placeholder 2"/>
          <p:cNvSpPr>
            <a:spLocks noGrp="1"/>
          </p:cNvSpPr>
          <p:nvPr>
            <p:ph type="body" idx="1"/>
          </p:nvPr>
        </p:nvSpPr>
        <p:spPr>
          <a:xfrm>
            <a:off x="609600" y="1417638"/>
            <a:ext cx="8153400" cy="4525963"/>
          </a:xfrm>
          <a:prstGeom prst="rect">
            <a:avLst/>
          </a:prstGeom>
        </p:spPr>
        <p:txBody>
          <a:bodyPr vert="horz" lIns="0" tIns="0" rIns="0" bIns="0" rtlCol="0">
            <a:noAutofit/>
          </a:bodyPr>
          <a:lstStyle/>
          <a:p>
            <a:pPr lvl="0"/>
            <a:r>
              <a:rPr lang="en-US" dirty="0"/>
              <a:t>Click to add text</a:t>
            </a:r>
          </a:p>
        </p:txBody>
      </p:sp>
    </p:spTree>
    <p:extLst>
      <p:ext uri="{BB962C8B-B14F-4D97-AF65-F5344CB8AC3E}">
        <p14:creationId xmlns:p14="http://schemas.microsoft.com/office/powerpoint/2010/main" val="6926413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60" r:id="rId8"/>
    <p:sldLayoutId id="2147483655"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ts val="3600"/>
        </a:lnSpc>
        <a:spcBef>
          <a:spcPct val="0"/>
        </a:spcBef>
        <a:buNone/>
        <a:defRPr sz="4000" b="1" kern="1200" baseline="0">
          <a:solidFill>
            <a:schemeClr val="tx2"/>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71707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1707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A3CEC00-41E4-8947-9E49-6616ACF183F0}"/>
              </a:ext>
            </a:extLst>
          </p:cNvPr>
          <p:cNvSpPr/>
          <p:nvPr/>
        </p:nvSpPr>
        <p:spPr>
          <a:xfrm>
            <a:off x="0" y="6508009"/>
            <a:ext cx="9144000" cy="36679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24678EB-867D-5F45-9D5C-EF2E8F2DE27A}"/>
              </a:ext>
            </a:extLst>
          </p:cNvPr>
          <p:cNvSpPr/>
          <p:nvPr/>
        </p:nvSpPr>
        <p:spPr>
          <a:xfrm>
            <a:off x="0" y="0"/>
            <a:ext cx="9144000" cy="36679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411162"/>
            <a:ext cx="9144000" cy="1036638"/>
          </a:xfrm>
          <a:prstGeom prst="rect">
            <a:avLst/>
          </a:prstGeom>
        </p:spPr>
        <p:txBody>
          <a:bodyPr vert="horz" lIns="0" tIns="0" rIns="0" bIns="0" rtlCol="0" anchor="ctr">
            <a:noAutofit/>
          </a:bodyPr>
          <a:lstStyle/>
          <a:p>
            <a:endParaRPr lang="en-US" dirty="0"/>
          </a:p>
        </p:txBody>
      </p:sp>
      <p:sp>
        <p:nvSpPr>
          <p:cNvPr id="3" name="Text Placeholder 2"/>
          <p:cNvSpPr>
            <a:spLocks noGrp="1"/>
          </p:cNvSpPr>
          <p:nvPr>
            <p:ph type="body" idx="1"/>
          </p:nvPr>
        </p:nvSpPr>
        <p:spPr>
          <a:xfrm>
            <a:off x="723900" y="1417638"/>
            <a:ext cx="7696200" cy="4525963"/>
          </a:xfrm>
          <a:prstGeom prst="rect">
            <a:avLst/>
          </a:prstGeom>
        </p:spPr>
        <p:txBody>
          <a:bodyPr vert="horz" lIns="0" tIns="0" rIns="0" bIns="0" rtlCol="0">
            <a:noAutofit/>
          </a:bodyPr>
          <a:lstStyle/>
          <a:p>
            <a:pPr lvl="0"/>
            <a:r>
              <a:rPr lang="en-US" dirty="0"/>
              <a:t>Click to add text</a:t>
            </a:r>
          </a:p>
        </p:txBody>
      </p:sp>
      <p:pic>
        <p:nvPicPr>
          <p:cNvPr id="8" name="Picture 7">
            <a:extLst>
              <a:ext uri="{FF2B5EF4-FFF2-40B4-BE49-F238E27FC236}">
                <a16:creationId xmlns:a16="http://schemas.microsoft.com/office/drawing/2014/main" id="{A7A13C7C-8540-F34C-8C62-A40344D6F95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01860" y="5987081"/>
            <a:ext cx="1361140" cy="504126"/>
          </a:xfrm>
          <a:prstGeom prst="rect">
            <a:avLst/>
          </a:prstGeom>
        </p:spPr>
      </p:pic>
      <p:sp>
        <p:nvSpPr>
          <p:cNvPr id="6" name="Slide Number Placeholder 5"/>
          <p:cNvSpPr>
            <a:spLocks noGrp="1"/>
          </p:cNvSpPr>
          <p:nvPr>
            <p:ph type="sldNum" sz="quarter" idx="4"/>
          </p:nvPr>
        </p:nvSpPr>
        <p:spPr>
          <a:xfrm flipH="1">
            <a:off x="609600" y="6477000"/>
            <a:ext cx="1219200" cy="381000"/>
          </a:xfrm>
          <a:prstGeom prst="rect">
            <a:avLst/>
          </a:prstGeom>
        </p:spPr>
        <p:txBody>
          <a:bodyPr vert="horz" lIns="91440" tIns="45720" rIns="91440" bIns="45720" rtlCol="0" anchor="ctr"/>
          <a:lstStyle>
            <a:lvl1pPr algn="l">
              <a:defRPr sz="1200" b="1">
                <a:solidFill>
                  <a:srgbClr val="717073"/>
                </a:solidFill>
                <a:latin typeface="Arial Black" panose="020B0A04020102020204" pitchFamily="34" charset="0"/>
              </a:defRPr>
            </a:lvl1pPr>
          </a:lstStyle>
          <a:p>
            <a:fld id="{3AF39154-2AD2-443E-8293-55608C0215C1}" type="slidenum">
              <a:rPr lang="en-US" smtClean="0"/>
              <a:pPr/>
              <a:t>‹#›</a:t>
            </a:fld>
            <a:endParaRPr lang="en-US" dirty="0"/>
          </a:p>
        </p:txBody>
      </p:sp>
      <p:pic>
        <p:nvPicPr>
          <p:cNvPr id="13" name="Picture 12" descr="A picture containing shape&#10;&#10;Description automatically generated">
            <a:extLst>
              <a:ext uri="{FF2B5EF4-FFF2-40B4-BE49-F238E27FC236}">
                <a16:creationId xmlns:a16="http://schemas.microsoft.com/office/drawing/2014/main" id="{065DB5F3-BA8D-2A45-8F13-0CD0E38F0DF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34156B8C-E4C6-3A42-86B9-B75BBC05A63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924800" y="6360797"/>
            <a:ext cx="935183" cy="344803"/>
          </a:xfrm>
          <a:prstGeom prst="rect">
            <a:avLst/>
          </a:prstGeom>
        </p:spPr>
      </p:pic>
    </p:spTree>
    <p:extLst>
      <p:ext uri="{BB962C8B-B14F-4D97-AF65-F5344CB8AC3E}">
        <p14:creationId xmlns:p14="http://schemas.microsoft.com/office/powerpoint/2010/main" val="664556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ts val="4000"/>
        </a:lnSpc>
        <a:spcBef>
          <a:spcPct val="0"/>
        </a:spcBef>
        <a:buNone/>
        <a:defRPr sz="4000" b="1" kern="1200" baseline="0">
          <a:solidFill>
            <a:schemeClr val="tx2"/>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717073"/>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717073"/>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717073"/>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hyperlink" Target="mailto:acampbel@networkhealth.com" TargetMode="External"/><Relationship Id="rId4" Type="http://schemas.openxmlformats.org/officeDocument/2006/relationships/hyperlink" Target="mailto:lreinsch@networkhealt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AF0A500-BF15-4F37-B95B-5336C56F3960}"/>
              </a:ext>
            </a:extLst>
          </p:cNvPr>
          <p:cNvSpPr>
            <a:spLocks noGrp="1" noChangeArrowheads="1"/>
          </p:cNvSpPr>
          <p:nvPr>
            <p:ph type="ctrTitle" idx="4294967295"/>
          </p:nvPr>
        </p:nvSpPr>
        <p:spPr>
          <a:xfrm>
            <a:off x="457200" y="4038600"/>
            <a:ext cx="5029200" cy="914400"/>
          </a:xfrm>
        </p:spPr>
        <p:txBody>
          <a:bodyPr/>
          <a:lstStyle/>
          <a:p>
            <a:pPr algn="l" eaLnBrk="1" hangingPunct="1">
              <a:lnSpc>
                <a:spcPct val="100000"/>
              </a:lnSpc>
            </a:pPr>
            <a:r>
              <a:rPr lang="en-US" altLang="en-US" sz="2900" b="1" dirty="0">
                <a:solidFill>
                  <a:srgbClr val="E78923"/>
                </a:solidFill>
              </a:rPr>
              <a:t>Network Health Cares</a:t>
            </a:r>
            <a:br>
              <a:rPr lang="en-US" altLang="en-US" sz="2900" b="1" dirty="0">
                <a:solidFill>
                  <a:srgbClr val="E78923"/>
                </a:solidFill>
              </a:rPr>
            </a:br>
            <a:r>
              <a:rPr lang="en-US" altLang="en-US" sz="2900" b="1" dirty="0">
                <a:solidFill>
                  <a:srgbClr val="E78923"/>
                </a:solidFill>
              </a:rPr>
              <a:t>(PPO D-SNP)</a:t>
            </a:r>
            <a:br>
              <a:rPr lang="en-US" altLang="en-US" sz="2900" b="1" dirty="0">
                <a:solidFill>
                  <a:srgbClr val="E78923"/>
                </a:solidFill>
              </a:rPr>
            </a:br>
            <a:r>
              <a:rPr lang="en-US" altLang="en-US" sz="2900" b="1" dirty="0"/>
              <a:t>2026 Model of Care Training</a:t>
            </a:r>
            <a:br>
              <a:rPr lang="en-US" altLang="en-US" sz="2900" dirty="0"/>
            </a:br>
            <a:endParaRPr lang="en-US" altLang="en-US" sz="2900" dirty="0"/>
          </a:p>
        </p:txBody>
      </p:sp>
    </p:spTree>
    <p:extLst>
      <p:ext uri="{BB962C8B-B14F-4D97-AF65-F5344CB8AC3E}">
        <p14:creationId xmlns:p14="http://schemas.microsoft.com/office/powerpoint/2010/main" val="314895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709929C4-7139-4DAA-A59D-7F477798AF45}"/>
              </a:ext>
            </a:extLst>
          </p:cNvPr>
          <p:cNvSpPr>
            <a:spLocks noGrp="1"/>
          </p:cNvSpPr>
          <p:nvPr>
            <p:ph idx="1"/>
          </p:nvPr>
        </p:nvSpPr>
        <p:spPr>
          <a:xfrm>
            <a:off x="228600" y="1143000"/>
            <a:ext cx="4800600" cy="4572000"/>
          </a:xfrm>
        </p:spPr>
        <p:txBody>
          <a:bodyPr/>
          <a:lstStyle/>
          <a:p>
            <a:pPr>
              <a:spcBef>
                <a:spcPct val="0"/>
              </a:spcBef>
              <a:defRPr/>
            </a:pPr>
            <a:r>
              <a:rPr lang="en-US" altLang="en-US" b="1" dirty="0">
                <a:solidFill>
                  <a:srgbClr val="6FB4B6"/>
                </a:solidFill>
                <a:ea typeface="MS PGothic" charset="-128"/>
              </a:rPr>
              <a:t>      Care Transitions Process</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The assigned RN or SW will attempt to contact all D-SNP members within three business days of notification from a care transition</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A care transition may include, for example, planned or unplanned inpatient hospitalization, observation, skilled nursing facility stay or emergency department visit</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The assigned RN or SW and member/member representative will work together to update the member’s ICP</a:t>
            </a:r>
          </a:p>
          <a:p>
            <a:pPr marL="800100" lvl="1" indent="-342900">
              <a:lnSpc>
                <a:spcPts val="2260"/>
              </a:lnSpc>
              <a:buClr>
                <a:srgbClr val="ED8B00"/>
              </a:buClr>
              <a:buFont typeface="Arial" panose="020B0604020202020204" pitchFamily="34" charset="0"/>
              <a:buChar char="•"/>
              <a:defRPr/>
            </a:pPr>
            <a:r>
              <a:rPr lang="en-US" altLang="en-US" sz="1800" dirty="0">
                <a:ea typeface="MS PGothic" charset="-128"/>
              </a:rPr>
              <a:t>ICP will be communicated to applicable members of the member’s ICT</a:t>
            </a:r>
          </a:p>
          <a:p>
            <a:pPr eaLnBrk="1" hangingPunct="1">
              <a:spcBef>
                <a:spcPct val="0"/>
              </a:spcBef>
              <a:defRPr/>
            </a:pPr>
            <a:endParaRPr lang="en-US" altLang="en-US" sz="2000" dirty="0">
              <a:ea typeface="MS PGothic" charset="-128"/>
            </a:endParaRPr>
          </a:p>
        </p:txBody>
      </p:sp>
      <p:sp>
        <p:nvSpPr>
          <p:cNvPr id="2" name="Slide Number Placeholder 1">
            <a:extLst>
              <a:ext uri="{FF2B5EF4-FFF2-40B4-BE49-F238E27FC236}">
                <a16:creationId xmlns:a16="http://schemas.microsoft.com/office/drawing/2014/main" id="{4271C87F-EFB2-49E1-A55A-F7CA3A4B7DEC}"/>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10</a:t>
            </a:fld>
            <a:endParaRPr lang="en-US" dirty="0"/>
          </a:p>
        </p:txBody>
      </p:sp>
      <p:sp>
        <p:nvSpPr>
          <p:cNvPr id="32770" name="Title 1">
            <a:extLst>
              <a:ext uri="{FF2B5EF4-FFF2-40B4-BE49-F238E27FC236}">
                <a16:creationId xmlns:a16="http://schemas.microsoft.com/office/drawing/2014/main" id="{41CAFFBA-2E5E-4320-B782-992587BDEE65}"/>
              </a:ext>
            </a:extLst>
          </p:cNvPr>
          <p:cNvSpPr>
            <a:spLocks noGrp="1" noChangeArrowheads="1"/>
          </p:cNvSpPr>
          <p:nvPr>
            <p:ph type="title"/>
          </p:nvPr>
        </p:nvSpPr>
        <p:spPr>
          <a:xfrm>
            <a:off x="0" y="190500"/>
            <a:ext cx="9144000" cy="1143000"/>
          </a:xfrm>
        </p:spPr>
        <p:txBody>
          <a:bodyPr/>
          <a:lstStyle/>
          <a:p>
            <a:pPr eaLnBrk="1" hangingPunct="1"/>
            <a:r>
              <a:rPr lang="en-US" altLang="en-US" sz="3500" b="1" dirty="0">
                <a:solidFill>
                  <a:srgbClr val="E78923"/>
                </a:solidFill>
              </a:rPr>
              <a:t>Care Transitions</a:t>
            </a:r>
          </a:p>
        </p:txBody>
      </p:sp>
      <p:pic>
        <p:nvPicPr>
          <p:cNvPr id="3" name="Picture 2">
            <a:extLst>
              <a:ext uri="{FF2B5EF4-FFF2-40B4-BE49-F238E27FC236}">
                <a16:creationId xmlns:a16="http://schemas.microsoft.com/office/drawing/2014/main" id="{EBD6ADC7-3D50-9A83-4CEB-2009435DBEC0}"/>
              </a:ext>
            </a:extLst>
          </p:cNvPr>
          <p:cNvPicPr>
            <a:picLocks noChangeAspect="1"/>
          </p:cNvPicPr>
          <p:nvPr/>
        </p:nvPicPr>
        <p:blipFill>
          <a:blip r:embed="rId2" cstate="print">
            <a:extLst>
              <a:ext uri="{28A0092B-C50C-407E-A947-70E740481C1C}">
                <a14:useLocalDpi xmlns:a14="http://schemas.microsoft.com/office/drawing/2010/main" val="0"/>
              </a:ext>
            </a:extLst>
          </a:blip>
          <a:srcRect t="13832" r="11656" b="13832"/>
          <a:stretch/>
        </p:blipFill>
        <p:spPr>
          <a:xfrm>
            <a:off x="5334000" y="1470216"/>
            <a:ext cx="3189642"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040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709929C4-7139-4DAA-A59D-7F477798AF45}"/>
              </a:ext>
            </a:extLst>
          </p:cNvPr>
          <p:cNvSpPr>
            <a:spLocks noGrp="1"/>
          </p:cNvSpPr>
          <p:nvPr>
            <p:ph idx="1"/>
          </p:nvPr>
        </p:nvSpPr>
        <p:spPr>
          <a:xfrm>
            <a:off x="533401" y="1608268"/>
            <a:ext cx="4648200" cy="4343400"/>
          </a:xfrm>
        </p:spPr>
        <p:txBody>
          <a:bodyPr/>
          <a:lstStyle/>
          <a:p>
            <a:pPr marL="342900" indent="-342900">
              <a:lnSpc>
                <a:spcPts val="2260"/>
              </a:lnSpc>
              <a:buClr>
                <a:srgbClr val="ED8B00"/>
              </a:buClr>
              <a:buFont typeface="Arial" panose="020B0604020202020204" pitchFamily="34" charset="0"/>
              <a:buChar char="•"/>
              <a:defRPr/>
            </a:pPr>
            <a:r>
              <a:rPr lang="en-US" altLang="en-US" sz="1800" dirty="0">
                <a:ea typeface="MS PGothic" charset="-128"/>
              </a:rPr>
              <a:t>All D-SNP members are required to have a face-to-face encounter in-person or through a visual, real-time, interactive telehealth encounter</a:t>
            </a:r>
          </a:p>
          <a:p>
            <a:pPr marL="342900" indent="-342900">
              <a:lnSpc>
                <a:spcPts val="2260"/>
              </a:lnSpc>
              <a:buClr>
                <a:srgbClr val="ED8B00"/>
              </a:buClr>
              <a:buFont typeface="Arial" panose="020B0604020202020204" pitchFamily="34" charset="0"/>
              <a:buChar char="•"/>
              <a:defRPr/>
            </a:pPr>
            <a:r>
              <a:rPr lang="en-US" altLang="en-US" sz="1800" dirty="0">
                <a:ea typeface="MS PGothic" charset="-128"/>
              </a:rPr>
              <a:t>Face-to-face encounters must occur at least annually</a:t>
            </a:r>
          </a:p>
          <a:p>
            <a:pPr marL="342900" indent="-342900">
              <a:lnSpc>
                <a:spcPts val="2260"/>
              </a:lnSpc>
              <a:buClr>
                <a:srgbClr val="ED8B00"/>
              </a:buClr>
              <a:buFont typeface="Arial" panose="020B0604020202020204" pitchFamily="34" charset="0"/>
              <a:buChar char="•"/>
              <a:defRPr/>
            </a:pPr>
            <a:r>
              <a:rPr lang="en-US" altLang="en-US" sz="1800" dirty="0">
                <a:ea typeface="MS PGothic" charset="-128"/>
              </a:rPr>
              <a:t>Network Health Cares promotes the annual wellness visit, conducted by the member’s personal doctor as the primary form of a face-to-face encounter</a:t>
            </a:r>
          </a:p>
          <a:p>
            <a:pPr marL="342900" indent="-342900">
              <a:lnSpc>
                <a:spcPts val="2260"/>
              </a:lnSpc>
              <a:buClr>
                <a:srgbClr val="ED8B00"/>
              </a:buClr>
              <a:buFont typeface="Arial" panose="020B0604020202020204" pitchFamily="34" charset="0"/>
              <a:buChar char="•"/>
              <a:defRPr/>
            </a:pPr>
            <a:r>
              <a:rPr lang="en-US" altLang="en-US" sz="1800" dirty="0">
                <a:ea typeface="MS PGothic" charset="-128"/>
              </a:rPr>
              <a:t>If the member does not complete an annual wellness visit, any other personal doctor visit is considered a qualifying </a:t>
            </a:r>
            <a:br>
              <a:rPr lang="en-US" altLang="en-US" sz="1800" dirty="0">
                <a:ea typeface="MS PGothic" charset="-128"/>
              </a:rPr>
            </a:br>
            <a:r>
              <a:rPr lang="en-US" altLang="en-US" sz="1800" dirty="0">
                <a:ea typeface="MS PGothic" charset="-128"/>
              </a:rPr>
              <a:t>face-to-face encounter</a:t>
            </a:r>
          </a:p>
          <a:p>
            <a:pPr eaLnBrk="1" hangingPunct="1">
              <a:spcBef>
                <a:spcPct val="0"/>
              </a:spcBef>
              <a:defRPr/>
            </a:pPr>
            <a:endParaRPr lang="en-US" altLang="en-US" sz="1800" dirty="0">
              <a:ea typeface="MS PGothic" charset="-128"/>
            </a:endParaRPr>
          </a:p>
        </p:txBody>
      </p:sp>
      <p:sp>
        <p:nvSpPr>
          <p:cNvPr id="2" name="Slide Number Placeholder 1">
            <a:extLst>
              <a:ext uri="{FF2B5EF4-FFF2-40B4-BE49-F238E27FC236}">
                <a16:creationId xmlns:a16="http://schemas.microsoft.com/office/drawing/2014/main" id="{4271C87F-EFB2-49E1-A55A-F7CA3A4B7DEC}"/>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11</a:t>
            </a:fld>
            <a:endParaRPr lang="en-US" dirty="0"/>
          </a:p>
        </p:txBody>
      </p:sp>
      <p:sp>
        <p:nvSpPr>
          <p:cNvPr id="32770" name="Title 1">
            <a:extLst>
              <a:ext uri="{FF2B5EF4-FFF2-40B4-BE49-F238E27FC236}">
                <a16:creationId xmlns:a16="http://schemas.microsoft.com/office/drawing/2014/main" id="{41CAFFBA-2E5E-4320-B782-992587BDEE65}"/>
              </a:ext>
            </a:extLst>
          </p:cNvPr>
          <p:cNvSpPr>
            <a:spLocks noGrp="1" noChangeArrowheads="1"/>
          </p:cNvSpPr>
          <p:nvPr>
            <p:ph type="title"/>
          </p:nvPr>
        </p:nvSpPr>
        <p:spPr>
          <a:xfrm>
            <a:off x="0" y="457200"/>
            <a:ext cx="9144000" cy="1143000"/>
          </a:xfrm>
        </p:spPr>
        <p:txBody>
          <a:bodyPr/>
          <a:lstStyle/>
          <a:p>
            <a:pPr eaLnBrk="1" hangingPunct="1"/>
            <a:r>
              <a:rPr lang="en-US" altLang="en-US" sz="3500" b="1" dirty="0">
                <a:solidFill>
                  <a:srgbClr val="E78923"/>
                </a:solidFill>
              </a:rPr>
              <a:t>Annual Face-to-Face </a:t>
            </a:r>
            <a:br>
              <a:rPr lang="en-US" altLang="en-US" sz="3500" b="1" dirty="0">
                <a:solidFill>
                  <a:srgbClr val="E78923"/>
                </a:solidFill>
              </a:rPr>
            </a:br>
            <a:r>
              <a:rPr lang="en-US" altLang="en-US" sz="3500" b="1" dirty="0">
                <a:solidFill>
                  <a:srgbClr val="E78923"/>
                </a:solidFill>
              </a:rPr>
              <a:t>Encounter</a:t>
            </a:r>
          </a:p>
        </p:txBody>
      </p:sp>
      <p:pic>
        <p:nvPicPr>
          <p:cNvPr id="3" name="Picture 2">
            <a:extLst>
              <a:ext uri="{FF2B5EF4-FFF2-40B4-BE49-F238E27FC236}">
                <a16:creationId xmlns:a16="http://schemas.microsoft.com/office/drawing/2014/main" id="{AFE55FC4-4C8A-90CA-58EB-EDB8FB74DB26}"/>
              </a:ext>
            </a:extLst>
          </p:cNvPr>
          <p:cNvPicPr>
            <a:picLocks noChangeAspect="1"/>
          </p:cNvPicPr>
          <p:nvPr/>
        </p:nvPicPr>
        <p:blipFill>
          <a:blip r:embed="rId2" cstate="print">
            <a:extLst>
              <a:ext uri="{28A0092B-C50C-407E-A947-70E740481C1C}">
                <a14:useLocalDpi xmlns:a14="http://schemas.microsoft.com/office/drawing/2010/main" val="0"/>
              </a:ext>
            </a:extLst>
          </a:blip>
          <a:srcRect l="19459" r="19459"/>
          <a:stretch/>
        </p:blipFill>
        <p:spPr>
          <a:xfrm>
            <a:off x="5339379" y="1676400"/>
            <a:ext cx="3189642"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3354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a:extLst>
              <a:ext uri="{FF2B5EF4-FFF2-40B4-BE49-F238E27FC236}">
                <a16:creationId xmlns:a16="http://schemas.microsoft.com/office/drawing/2014/main" id="{7DBE1D60-2D43-4E2D-967E-A83F91988FD1}"/>
              </a:ext>
            </a:extLst>
          </p:cNvPr>
          <p:cNvSpPr>
            <a:spLocks noGrp="1" noChangeArrowheads="1"/>
          </p:cNvSpPr>
          <p:nvPr>
            <p:ph idx="1"/>
          </p:nvPr>
        </p:nvSpPr>
        <p:spPr>
          <a:xfrm>
            <a:off x="597049" y="1752600"/>
            <a:ext cx="8229600" cy="4498975"/>
          </a:xfrm>
        </p:spPr>
        <p:txBody>
          <a:bodyPr/>
          <a:lstStyle/>
          <a:p>
            <a:pPr marL="0" indent="0">
              <a:buFontTx/>
              <a:buNone/>
            </a:pPr>
            <a:r>
              <a:rPr lang="en-US" altLang="en-US" sz="1800" dirty="0"/>
              <a:t>The intent of this measure is to ensure that older adults receive the care they need to optimize their quality of life. </a:t>
            </a:r>
          </a:p>
          <a:p>
            <a:pPr marL="0" indent="0">
              <a:buFontTx/>
              <a:buNone/>
            </a:pPr>
            <a:r>
              <a:rPr lang="en-US" altLang="en-US" sz="1800" dirty="0"/>
              <a:t>As the population ages, physical and cognitive function can decline, and pain becomes more prevalent. Older adults may also have more complex medication regimens. Screening of elderly patients is effective in identifying functional decline.</a:t>
            </a:r>
          </a:p>
          <a:p>
            <a:pPr marL="0" indent="0">
              <a:buFontTx/>
              <a:buNone/>
            </a:pPr>
            <a:endParaRPr lang="en-US" altLang="en-US" sz="1000" dirty="0"/>
          </a:p>
          <a:p>
            <a:pPr marL="0" indent="0">
              <a:buFontTx/>
              <a:buNone/>
            </a:pPr>
            <a:r>
              <a:rPr lang="en-US" altLang="en-US" sz="2000" b="1" dirty="0">
                <a:solidFill>
                  <a:srgbClr val="6FB4B6"/>
                </a:solidFill>
              </a:rPr>
              <a:t>Eligible Population</a:t>
            </a:r>
          </a:p>
          <a:p>
            <a:pPr marL="742950" lvl="1" indent="-285750">
              <a:buClr>
                <a:srgbClr val="ED8B00"/>
              </a:buClr>
              <a:buFont typeface="Arial" panose="020B0604020202020204" pitchFamily="34" charset="0"/>
              <a:buChar char="•"/>
            </a:pPr>
            <a:r>
              <a:rPr lang="en-US" altLang="en-US" sz="1800" dirty="0">
                <a:solidFill>
                  <a:srgbClr val="717174"/>
                </a:solidFill>
              </a:rPr>
              <a:t>Medicare-special needs population</a:t>
            </a:r>
          </a:p>
          <a:p>
            <a:pPr marL="742950" lvl="1" indent="-285750">
              <a:buClr>
                <a:srgbClr val="ED8B00"/>
              </a:buClr>
              <a:buFont typeface="Arial" panose="020B0604020202020204" pitchFamily="34" charset="0"/>
              <a:buChar char="•"/>
            </a:pPr>
            <a:r>
              <a:rPr lang="en-US" altLang="en-US" sz="1800" dirty="0">
                <a:solidFill>
                  <a:srgbClr val="717174"/>
                </a:solidFill>
              </a:rPr>
              <a:t>66 years of age and older as of December 31 of the measurement year</a:t>
            </a:r>
          </a:p>
          <a:p>
            <a:pPr marL="0" indent="0">
              <a:buFontTx/>
              <a:buNone/>
            </a:pPr>
            <a:r>
              <a:rPr lang="en-US" altLang="en-US" sz="2000" b="1" dirty="0">
                <a:solidFill>
                  <a:srgbClr val="6FB4B6"/>
                </a:solidFill>
              </a:rPr>
              <a:t>Exclusion</a:t>
            </a:r>
          </a:p>
          <a:p>
            <a:pPr marL="742950" lvl="1" indent="-285750">
              <a:buClr>
                <a:srgbClr val="ED8B00"/>
              </a:buClr>
              <a:buFont typeface="Arial" panose="020B0604020202020204" pitchFamily="34" charset="0"/>
              <a:buChar char="•"/>
            </a:pPr>
            <a:r>
              <a:rPr lang="en-US" altLang="en-US" sz="1800" dirty="0">
                <a:solidFill>
                  <a:srgbClr val="717174"/>
                </a:solidFill>
              </a:rPr>
              <a:t>Members who received hospice care anytime during </a:t>
            </a:r>
            <a:br>
              <a:rPr lang="en-US" altLang="en-US" sz="1800" dirty="0">
                <a:solidFill>
                  <a:srgbClr val="717174"/>
                </a:solidFill>
              </a:rPr>
            </a:br>
            <a:r>
              <a:rPr lang="en-US" altLang="en-US" sz="1800" dirty="0">
                <a:solidFill>
                  <a:srgbClr val="717174"/>
                </a:solidFill>
              </a:rPr>
              <a:t>the measurement year</a:t>
            </a:r>
          </a:p>
          <a:p>
            <a:pPr marL="742950" lvl="1" indent="-285750">
              <a:buClr>
                <a:srgbClr val="ED8B00"/>
              </a:buClr>
              <a:buFont typeface="Arial" panose="020B0604020202020204" pitchFamily="34" charset="0"/>
              <a:buChar char="•"/>
            </a:pPr>
            <a:r>
              <a:rPr lang="en-US" altLang="en-US" sz="1800" dirty="0">
                <a:solidFill>
                  <a:srgbClr val="717174"/>
                </a:solidFill>
              </a:rPr>
              <a:t>Members who deceased during the measurement year</a:t>
            </a:r>
          </a:p>
          <a:p>
            <a:pPr marL="0" indent="0">
              <a:buFontTx/>
              <a:buNone/>
            </a:pPr>
            <a:endParaRPr lang="en-US" altLang="en-US" sz="1900" dirty="0"/>
          </a:p>
        </p:txBody>
      </p:sp>
      <p:sp>
        <p:nvSpPr>
          <p:cNvPr id="2" name="Slide Number Placeholder 1">
            <a:extLst>
              <a:ext uri="{FF2B5EF4-FFF2-40B4-BE49-F238E27FC236}">
                <a16:creationId xmlns:a16="http://schemas.microsoft.com/office/drawing/2014/main" id="{894C0C36-FC9A-4F5C-9732-36312C128F86}"/>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12</a:t>
            </a:fld>
            <a:endParaRPr lang="en-US" dirty="0"/>
          </a:p>
        </p:txBody>
      </p:sp>
      <p:sp>
        <p:nvSpPr>
          <p:cNvPr id="6" name="Title 1">
            <a:extLst>
              <a:ext uri="{FF2B5EF4-FFF2-40B4-BE49-F238E27FC236}">
                <a16:creationId xmlns:a16="http://schemas.microsoft.com/office/drawing/2014/main" id="{CD361EC7-EBCB-4751-AF12-3BBCA02412CD}"/>
              </a:ext>
            </a:extLst>
          </p:cNvPr>
          <p:cNvSpPr>
            <a:spLocks noGrp="1" noChangeArrowheads="1"/>
          </p:cNvSpPr>
          <p:nvPr>
            <p:ph type="title"/>
          </p:nvPr>
        </p:nvSpPr>
        <p:spPr>
          <a:xfrm>
            <a:off x="2458" y="496888"/>
            <a:ext cx="9144000" cy="1143000"/>
          </a:xfrm>
        </p:spPr>
        <p:txBody>
          <a:bodyPr/>
          <a:lstStyle/>
          <a:p>
            <a:pPr eaLnBrk="1" hangingPunct="1"/>
            <a:r>
              <a:rPr lang="en-US" altLang="en-US" sz="3500" b="1" dirty="0">
                <a:solidFill>
                  <a:srgbClr val="E78923"/>
                </a:solidFill>
              </a:rPr>
              <a:t>What is the Care of Older Adults </a:t>
            </a:r>
            <a:br>
              <a:rPr lang="en-US" altLang="en-US" sz="3500" b="1" dirty="0">
                <a:solidFill>
                  <a:srgbClr val="E78923"/>
                </a:solidFill>
              </a:rPr>
            </a:br>
            <a:r>
              <a:rPr lang="en-US" altLang="en-US" sz="3500" b="1" dirty="0">
                <a:solidFill>
                  <a:srgbClr val="E78923"/>
                </a:solidFill>
              </a:rPr>
              <a:t>(COA) Measure?</a:t>
            </a:r>
          </a:p>
        </p:txBody>
      </p:sp>
    </p:spTree>
    <p:extLst>
      <p:ext uri="{BB962C8B-B14F-4D97-AF65-F5344CB8AC3E}">
        <p14:creationId xmlns:p14="http://schemas.microsoft.com/office/powerpoint/2010/main" val="372466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730ED1-4A23-2949-A11A-BD957D1EC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886" y="609600"/>
            <a:ext cx="5713628" cy="2133600"/>
          </a:xfrm>
          <a:prstGeom prst="rect">
            <a:avLst/>
          </a:prstGeom>
        </p:spPr>
      </p:pic>
      <p:sp>
        <p:nvSpPr>
          <p:cNvPr id="4" name="TextBox 3">
            <a:extLst>
              <a:ext uri="{FF2B5EF4-FFF2-40B4-BE49-F238E27FC236}">
                <a16:creationId xmlns:a16="http://schemas.microsoft.com/office/drawing/2014/main" id="{52917F36-C2CF-4E9C-A9A8-9CE8F4753689}"/>
              </a:ext>
            </a:extLst>
          </p:cNvPr>
          <p:cNvSpPr txBox="1"/>
          <p:nvPr/>
        </p:nvSpPr>
        <p:spPr>
          <a:xfrm>
            <a:off x="152400" y="5920263"/>
            <a:ext cx="5791200" cy="523220"/>
          </a:xfrm>
          <a:prstGeom prst="rect">
            <a:avLst/>
          </a:prstGeom>
          <a:noFill/>
        </p:spPr>
        <p:txBody>
          <a:bodyPr wrap="square" rtlCol="0">
            <a:spAutoFit/>
          </a:bodyPr>
          <a:lstStyle/>
          <a:p>
            <a:r>
              <a:rPr lang="en-US" sz="1400" dirty="0"/>
              <a:t>H5215_</a:t>
            </a:r>
            <a:r>
              <a:rPr lang="en-US" sz="1400" b="1" dirty="0"/>
              <a:t>2264</a:t>
            </a:r>
            <a:r>
              <a:rPr lang="en-US" sz="1400" dirty="0"/>
              <a:t>-08-1225_C</a:t>
            </a:r>
            <a:endParaRPr lang="en-US" sz="1050" dirty="0"/>
          </a:p>
          <a:p>
            <a:endParaRPr lang="en-US" sz="1400" i="1" dirty="0"/>
          </a:p>
        </p:txBody>
      </p:sp>
      <p:sp>
        <p:nvSpPr>
          <p:cNvPr id="3" name="TextBox 2">
            <a:extLst>
              <a:ext uri="{FF2B5EF4-FFF2-40B4-BE49-F238E27FC236}">
                <a16:creationId xmlns:a16="http://schemas.microsoft.com/office/drawing/2014/main" id="{5B16E6A5-C5F2-5AFF-4CD2-86C92B49E0F2}"/>
              </a:ext>
            </a:extLst>
          </p:cNvPr>
          <p:cNvSpPr txBox="1"/>
          <p:nvPr/>
        </p:nvSpPr>
        <p:spPr>
          <a:xfrm>
            <a:off x="1219200" y="2868811"/>
            <a:ext cx="6477000" cy="2585323"/>
          </a:xfrm>
          <a:prstGeom prst="rect">
            <a:avLst/>
          </a:prstGeom>
          <a:noFill/>
        </p:spPr>
        <p:txBody>
          <a:bodyPr wrap="square">
            <a:spAutoFit/>
          </a:bodyPr>
          <a:lstStyle/>
          <a:p>
            <a:pPr eaLnBrk="1" hangingPunct="1">
              <a:buClr>
                <a:srgbClr val="ED8B00"/>
              </a:buClr>
            </a:pPr>
            <a:r>
              <a:rPr lang="en-US" altLang="en-US" b="1" dirty="0"/>
              <a:t>Network Health Cares contacts</a:t>
            </a:r>
          </a:p>
          <a:p>
            <a:pPr eaLnBrk="1" hangingPunct="1">
              <a:buClr>
                <a:srgbClr val="ED8B00"/>
              </a:buClr>
            </a:pPr>
            <a:endParaRPr lang="en-US" altLang="en-US" b="1" dirty="0"/>
          </a:p>
          <a:p>
            <a:pPr marL="800100" lvl="1" indent="-342900">
              <a:buClr>
                <a:srgbClr val="ED8B00"/>
              </a:buClr>
              <a:buFont typeface="Arial" panose="020B0604020202020204" pitchFamily="34" charset="0"/>
              <a:buChar char="•"/>
            </a:pPr>
            <a:r>
              <a:rPr lang="en-US" altLang="en-US" dirty="0"/>
              <a:t>Laura Reinsch, Director of Care Management</a:t>
            </a:r>
          </a:p>
          <a:p>
            <a:pPr lvl="1">
              <a:buClr>
                <a:srgbClr val="ED8B00"/>
              </a:buClr>
              <a:tabLst>
                <a:tab pos="800100" algn="l"/>
              </a:tabLst>
            </a:pPr>
            <a:r>
              <a:rPr lang="en-US" altLang="en-US" dirty="0"/>
              <a:t>	920-720-1602 ext. 01711</a:t>
            </a:r>
          </a:p>
          <a:p>
            <a:pPr lvl="1">
              <a:buClr>
                <a:srgbClr val="ED8B00"/>
              </a:buClr>
              <a:tabLst>
                <a:tab pos="800100" algn="l"/>
              </a:tabLst>
            </a:pPr>
            <a:r>
              <a:rPr lang="en-US" altLang="en-US" dirty="0"/>
              <a:t>	</a:t>
            </a:r>
            <a:r>
              <a:rPr lang="en-US" altLang="en-US" dirty="0">
                <a:hlinkClick r:id="rId4"/>
              </a:rPr>
              <a:t>lreinsch@networkhealth.com</a:t>
            </a:r>
            <a:endParaRPr lang="en-US" altLang="en-US" dirty="0"/>
          </a:p>
          <a:p>
            <a:pPr lvl="1">
              <a:buClr>
                <a:srgbClr val="ED8B00"/>
              </a:buClr>
              <a:tabLst>
                <a:tab pos="800100" algn="l"/>
              </a:tabLst>
            </a:pPr>
            <a:endParaRPr lang="en-US" altLang="en-US" dirty="0"/>
          </a:p>
          <a:p>
            <a:pPr marL="800100" lvl="1" indent="-342900">
              <a:buClr>
                <a:srgbClr val="ED8B00"/>
              </a:buClr>
              <a:buFont typeface="Arial" panose="020B0604020202020204" pitchFamily="34" charset="0"/>
              <a:buChar char="•"/>
            </a:pPr>
            <a:r>
              <a:rPr lang="en-US" altLang="en-US" dirty="0"/>
              <a:t>Amanda Campbell, D-SNP Manager</a:t>
            </a:r>
          </a:p>
          <a:p>
            <a:pPr lvl="1">
              <a:buClr>
                <a:srgbClr val="ED8B00"/>
              </a:buClr>
              <a:tabLst>
                <a:tab pos="800100" algn="l"/>
              </a:tabLst>
            </a:pPr>
            <a:r>
              <a:rPr lang="en-US" altLang="en-US" dirty="0"/>
              <a:t>	920-720-1602 ext. 01533</a:t>
            </a:r>
          </a:p>
          <a:p>
            <a:pPr lvl="1">
              <a:buClr>
                <a:srgbClr val="ED8B00"/>
              </a:buClr>
              <a:tabLst>
                <a:tab pos="800100" algn="l"/>
              </a:tabLst>
            </a:pPr>
            <a:r>
              <a:rPr lang="en-US" altLang="en-US" dirty="0"/>
              <a:t>	</a:t>
            </a:r>
            <a:r>
              <a:rPr lang="en-US" altLang="en-US" dirty="0">
                <a:hlinkClick r:id="rId5"/>
              </a:rPr>
              <a:t>acampbel@networkhealth.com</a:t>
            </a:r>
            <a:endParaRPr lang="en-US" altLang="en-US" dirty="0"/>
          </a:p>
        </p:txBody>
      </p:sp>
    </p:spTree>
    <p:extLst>
      <p:ext uri="{BB962C8B-B14F-4D97-AF65-F5344CB8AC3E}">
        <p14:creationId xmlns:p14="http://schemas.microsoft.com/office/powerpoint/2010/main" val="157028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AEEA559F-11B6-40CE-94D3-0BB1164037F2}"/>
              </a:ext>
            </a:extLst>
          </p:cNvPr>
          <p:cNvSpPr>
            <a:spLocks noGrp="1" noChangeArrowheads="1"/>
          </p:cNvSpPr>
          <p:nvPr>
            <p:ph idx="1"/>
          </p:nvPr>
        </p:nvSpPr>
        <p:spPr>
          <a:xfrm>
            <a:off x="762000" y="2194737"/>
            <a:ext cx="7772400" cy="4495800"/>
          </a:xfrm>
        </p:spPr>
        <p:txBody>
          <a:bodyPr/>
          <a:lstStyle/>
          <a:p>
            <a:pPr marL="342900" indent="-342900" eaLnBrk="1" hangingPunct="1">
              <a:buClr>
                <a:srgbClr val="ED8B00"/>
              </a:buClr>
              <a:buFont typeface="Arial" panose="020B0604020202020204" pitchFamily="34" charset="0"/>
              <a:buChar char="•"/>
            </a:pPr>
            <a:r>
              <a:rPr lang="en-US" altLang="en-US" sz="2000" dirty="0"/>
              <a:t>Special Needs Plans (SNPs) were created by Congress as part of the Medicare Modernization Act (MMA) of 2003, as a new type of Medicare-managed care plan focused on certain vulnerable groups of Medicare beneficiaries</a:t>
            </a:r>
          </a:p>
          <a:p>
            <a:pPr marL="342900" indent="-342900" eaLnBrk="1" hangingPunct="1">
              <a:buClr>
                <a:srgbClr val="ED8B00"/>
              </a:buClr>
              <a:buFont typeface="Arial" panose="020B0604020202020204" pitchFamily="34" charset="0"/>
              <a:buChar char="•"/>
            </a:pPr>
            <a:endParaRPr lang="en-US" altLang="en-US" sz="2000" dirty="0"/>
          </a:p>
          <a:p>
            <a:pPr marL="342900" indent="-342900" eaLnBrk="1" hangingPunct="1">
              <a:buClr>
                <a:srgbClr val="ED8B00"/>
              </a:buClr>
              <a:buFont typeface="Arial" panose="020B0604020202020204" pitchFamily="34" charset="0"/>
              <a:buChar char="•"/>
            </a:pPr>
            <a:r>
              <a:rPr lang="en-US" altLang="en-US" sz="2000" dirty="0"/>
              <a:t>Network Health offers a dual-eligible SNP (D-SNP), called Network Health Cares, which includes individuals who are enrolled in Medicare and Medicaid </a:t>
            </a:r>
          </a:p>
          <a:p>
            <a:pPr marL="342900" indent="-342900" eaLnBrk="1" hangingPunct="1">
              <a:buClr>
                <a:srgbClr val="ED8B00"/>
              </a:buClr>
              <a:buFont typeface="Arial" panose="020B0604020202020204" pitchFamily="34" charset="0"/>
              <a:buChar char="•"/>
            </a:pPr>
            <a:endParaRPr lang="en-US" altLang="en-US" sz="2000" dirty="0"/>
          </a:p>
          <a:p>
            <a:pPr marL="342900" indent="-342900" eaLnBrk="1" hangingPunct="1">
              <a:buClr>
                <a:srgbClr val="ED8B00"/>
              </a:buClr>
              <a:buFont typeface="Arial" panose="020B0604020202020204" pitchFamily="34" charset="0"/>
              <a:buChar char="•"/>
            </a:pPr>
            <a:r>
              <a:rPr lang="en-US" altLang="en-US" sz="2000" dirty="0"/>
              <a:t>Network Health Cares provides reimbursement for all medically necessary Medicare-covered benefits</a:t>
            </a:r>
          </a:p>
        </p:txBody>
      </p:sp>
      <p:sp>
        <p:nvSpPr>
          <p:cNvPr id="2" name="Slide Number Placeholder 1">
            <a:extLst>
              <a:ext uri="{FF2B5EF4-FFF2-40B4-BE49-F238E27FC236}">
                <a16:creationId xmlns:a16="http://schemas.microsoft.com/office/drawing/2014/main" id="{6CCB43DF-F62C-4B0D-837F-7276581894F0}"/>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2</a:t>
            </a:fld>
            <a:endParaRPr lang="en-US" dirty="0"/>
          </a:p>
        </p:txBody>
      </p:sp>
      <p:sp>
        <p:nvSpPr>
          <p:cNvPr id="7170" name="Title 1">
            <a:extLst>
              <a:ext uri="{FF2B5EF4-FFF2-40B4-BE49-F238E27FC236}">
                <a16:creationId xmlns:a16="http://schemas.microsoft.com/office/drawing/2014/main" id="{161AADED-995A-4F7D-B82A-32A96E5AD3A8}"/>
              </a:ext>
            </a:extLst>
          </p:cNvPr>
          <p:cNvSpPr>
            <a:spLocks noGrp="1" noChangeArrowheads="1"/>
          </p:cNvSpPr>
          <p:nvPr>
            <p:ph type="title"/>
          </p:nvPr>
        </p:nvSpPr>
        <p:spPr>
          <a:xfrm>
            <a:off x="0" y="685800"/>
            <a:ext cx="9144000" cy="1143000"/>
          </a:xfrm>
        </p:spPr>
        <p:txBody>
          <a:bodyPr/>
          <a:lstStyle/>
          <a:p>
            <a:pPr eaLnBrk="1" hangingPunct="1">
              <a:lnSpc>
                <a:spcPct val="90000"/>
              </a:lnSpc>
            </a:pPr>
            <a:r>
              <a:rPr lang="en-US" altLang="en-US" sz="3500" b="1" dirty="0">
                <a:solidFill>
                  <a:srgbClr val="E78923"/>
                </a:solidFill>
              </a:rPr>
              <a:t>What is a Medicare Advantage </a:t>
            </a:r>
            <a:br>
              <a:rPr lang="en-US" altLang="en-US" sz="3500" b="1" dirty="0">
                <a:solidFill>
                  <a:srgbClr val="E78923"/>
                </a:solidFill>
              </a:rPr>
            </a:br>
            <a:r>
              <a:rPr lang="en-US" altLang="en-US" sz="3500" b="1" dirty="0">
                <a:solidFill>
                  <a:srgbClr val="E78923"/>
                </a:solidFill>
              </a:rPr>
              <a:t>Special Needs Plan?</a:t>
            </a:r>
          </a:p>
        </p:txBody>
      </p:sp>
    </p:spTree>
    <p:extLst>
      <p:ext uri="{BB962C8B-B14F-4D97-AF65-F5344CB8AC3E}">
        <p14:creationId xmlns:p14="http://schemas.microsoft.com/office/powerpoint/2010/main" val="346420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FFECE3-7202-DF1C-EF96-FA9A8A8A0B0A}"/>
              </a:ext>
            </a:extLst>
          </p:cNvPr>
          <p:cNvSpPr>
            <a:spLocks noGrp="1" noChangeArrowheads="1"/>
          </p:cNvSpPr>
          <p:nvPr>
            <p:ph sz="half" idx="1"/>
          </p:nvPr>
        </p:nvSpPr>
        <p:spPr>
          <a:xfrm>
            <a:off x="609600" y="2130425"/>
            <a:ext cx="3962400" cy="4068763"/>
          </a:xfrm>
        </p:spPr>
        <p:txBody>
          <a:bodyPr/>
          <a:lstStyle/>
          <a:p>
            <a:pPr marL="342900" indent="-342900" eaLnBrk="1" hangingPunct="1">
              <a:buClr>
                <a:srgbClr val="ED8B00"/>
              </a:buClr>
              <a:buFont typeface="Arial" panose="020B0604020202020204" pitchFamily="34" charset="0"/>
              <a:buChar char="•"/>
            </a:pPr>
            <a:r>
              <a:rPr lang="en-US" altLang="en-US" sz="1800" dirty="0"/>
              <a:t>Must live in Network Health’s </a:t>
            </a:r>
            <a:br>
              <a:rPr lang="en-US" altLang="en-US" sz="1800" dirty="0"/>
            </a:br>
            <a:r>
              <a:rPr lang="en-US" altLang="en-US" sz="1800" dirty="0"/>
              <a:t>24-county Wisconsin service area</a:t>
            </a:r>
          </a:p>
          <a:p>
            <a:pPr marL="342900" indent="-342900" eaLnBrk="1" hangingPunct="1">
              <a:lnSpc>
                <a:spcPct val="50000"/>
              </a:lnSpc>
              <a:buClr>
                <a:srgbClr val="ED8B00"/>
              </a:buClr>
              <a:buFont typeface="Arial" panose="020B0604020202020204" pitchFamily="34" charset="0"/>
              <a:buChar char="•"/>
            </a:pPr>
            <a:endParaRPr lang="en-US" altLang="en-US" sz="1800" dirty="0"/>
          </a:p>
          <a:p>
            <a:pPr marL="342900" indent="-342900" eaLnBrk="1" hangingPunct="1">
              <a:buClr>
                <a:srgbClr val="ED8B00"/>
              </a:buClr>
              <a:buFont typeface="Arial" panose="020B0604020202020204" pitchFamily="34" charset="0"/>
              <a:buChar char="•"/>
            </a:pPr>
            <a:r>
              <a:rPr lang="en-US" altLang="en-US" sz="1800" dirty="0"/>
              <a:t>Must have Medicare Parts A and B and Medicaid from the state of Wisconsin</a:t>
            </a:r>
          </a:p>
          <a:p>
            <a:pPr eaLnBrk="1" hangingPunct="1">
              <a:lnSpc>
                <a:spcPct val="50000"/>
              </a:lnSpc>
              <a:buClr>
                <a:srgbClr val="ED8B00"/>
              </a:buClr>
            </a:pPr>
            <a:endParaRPr lang="en-US" altLang="en-US" sz="1800" dirty="0"/>
          </a:p>
          <a:p>
            <a:pPr marL="342900" indent="-342900" eaLnBrk="1" hangingPunct="1">
              <a:buClr>
                <a:srgbClr val="ED8B00"/>
              </a:buClr>
              <a:buFont typeface="Arial" panose="020B0604020202020204" pitchFamily="34" charset="0"/>
              <a:buChar char="•"/>
            </a:pPr>
            <a:r>
              <a:rPr lang="en-US" altLang="en-US" sz="1800" dirty="0"/>
              <a:t>Members are still in the Medicare program, have Medicare rights and protections and receive all regular Medicare covered services</a:t>
            </a:r>
          </a:p>
        </p:txBody>
      </p:sp>
      <p:sp>
        <p:nvSpPr>
          <p:cNvPr id="9219" name="Title 1">
            <a:extLst>
              <a:ext uri="{FF2B5EF4-FFF2-40B4-BE49-F238E27FC236}">
                <a16:creationId xmlns:a16="http://schemas.microsoft.com/office/drawing/2014/main" id="{DCCE342C-70EA-4AE6-8D63-12B54F3EBB7F}"/>
              </a:ext>
            </a:extLst>
          </p:cNvPr>
          <p:cNvSpPr>
            <a:spLocks noGrp="1" noChangeArrowheads="1"/>
          </p:cNvSpPr>
          <p:nvPr>
            <p:ph type="title"/>
          </p:nvPr>
        </p:nvSpPr>
        <p:spPr>
          <a:xfrm>
            <a:off x="1" y="658812"/>
            <a:ext cx="9143999" cy="1036638"/>
          </a:xfrm>
        </p:spPr>
        <p:txBody>
          <a:bodyPr/>
          <a:lstStyle/>
          <a:p>
            <a:pPr eaLnBrk="1" hangingPunct="1"/>
            <a:r>
              <a:rPr lang="en-US" altLang="en-US" sz="3500" b="1" dirty="0">
                <a:solidFill>
                  <a:srgbClr val="E78923"/>
                </a:solidFill>
              </a:rPr>
              <a:t>Network Health Cares (PPO D-SNP)</a:t>
            </a:r>
            <a:br>
              <a:rPr lang="en-US" altLang="en-US" sz="3500" b="1" dirty="0">
                <a:solidFill>
                  <a:srgbClr val="E78923"/>
                </a:solidFill>
              </a:rPr>
            </a:br>
            <a:r>
              <a:rPr lang="en-US" altLang="en-US" sz="3500" b="1" dirty="0">
                <a:solidFill>
                  <a:srgbClr val="E78923"/>
                </a:solidFill>
              </a:rPr>
              <a:t>Eligibility and Membership</a:t>
            </a:r>
          </a:p>
        </p:txBody>
      </p:sp>
      <p:sp>
        <p:nvSpPr>
          <p:cNvPr id="2" name="Slide Number Placeholder 1">
            <a:extLst>
              <a:ext uri="{FF2B5EF4-FFF2-40B4-BE49-F238E27FC236}">
                <a16:creationId xmlns:a16="http://schemas.microsoft.com/office/drawing/2014/main" id="{D729B0B6-CDDA-4CCC-BE84-86A1FCAD3375}"/>
              </a:ext>
            </a:extLst>
          </p:cNvPr>
          <p:cNvSpPr>
            <a:spLocks noGrp="1"/>
          </p:cNvSpPr>
          <p:nvPr>
            <p:ph type="sldNum" sz="quarter" idx="12"/>
          </p:nvPr>
        </p:nvSpPr>
        <p:spPr>
          <a:prstGeom prst="rect">
            <a:avLst/>
          </a:prstGeom>
        </p:spPr>
        <p:txBody>
          <a:bodyPr/>
          <a:lstStyle/>
          <a:p>
            <a:fld id="{3AF39154-2AD2-443E-8293-55608C0215C1}" type="slidenum">
              <a:rPr lang="en-US" smtClean="0"/>
              <a:t>3</a:t>
            </a:fld>
            <a:endParaRPr lang="en-US" dirty="0"/>
          </a:p>
        </p:txBody>
      </p:sp>
      <p:sp>
        <p:nvSpPr>
          <p:cNvPr id="9222" name="Rectangle 1">
            <a:extLst>
              <a:ext uri="{FF2B5EF4-FFF2-40B4-BE49-F238E27FC236}">
                <a16:creationId xmlns:a16="http://schemas.microsoft.com/office/drawing/2014/main" id="{778FAD98-8765-4EEB-81E9-8BFF3D96707E}"/>
              </a:ext>
            </a:extLst>
          </p:cNvPr>
          <p:cNvSpPr>
            <a:spLocks noChangeArrowheads="1"/>
          </p:cNvSpPr>
          <p:nvPr/>
        </p:nvSpPr>
        <p:spPr bwMode="auto">
          <a:xfrm>
            <a:off x="0" y="-3125788"/>
            <a:ext cx="184150" cy="670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rgbClr val="6D6E7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rgbClr val="6D6E7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6D6E7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6D6E7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6D6E7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6D6E71"/>
                </a:solidFill>
                <a:latin typeface="Arial" panose="020B0604020202020204" pitchFamily="34" charset="0"/>
                <a:ea typeface="MS PGothic" panose="020B0600070205080204" pitchFamily="34" charset="-128"/>
              </a:defRPr>
            </a:lvl9pPr>
          </a:lstStyle>
          <a:p>
            <a:pPr eaLnBrk="1" fontAlgn="ctr" hangingPunct="1">
              <a:spcBef>
                <a:spcPct val="0"/>
              </a:spcBef>
              <a:buFontTx/>
              <a:buNone/>
            </a:pPr>
            <a:endParaRPr lang="en-US" altLang="en-US" sz="21500" b="1" dirty="0">
              <a:solidFill>
                <a:srgbClr val="FFFFFF"/>
              </a:solidFill>
            </a:endParaRPr>
          </a:p>
          <a:p>
            <a:pPr>
              <a:spcBef>
                <a:spcPct val="0"/>
              </a:spcBef>
              <a:buFontTx/>
              <a:buNone/>
            </a:pPr>
            <a:endParaRPr lang="en-US" altLang="en-US" sz="21500" b="1" dirty="0">
              <a:solidFill>
                <a:srgbClr val="FFFFFF"/>
              </a:solidFill>
            </a:endParaRPr>
          </a:p>
        </p:txBody>
      </p:sp>
      <p:pic>
        <p:nvPicPr>
          <p:cNvPr id="8" name="Picture 7">
            <a:extLst>
              <a:ext uri="{FF2B5EF4-FFF2-40B4-BE49-F238E27FC236}">
                <a16:creationId xmlns:a16="http://schemas.microsoft.com/office/drawing/2014/main" id="{71740E43-6D55-802A-B21C-481FEA61B5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28882" y="1729516"/>
            <a:ext cx="3810000" cy="4106274"/>
          </a:xfrm>
          <a:prstGeom prst="rect">
            <a:avLst/>
          </a:prstGeom>
        </p:spPr>
      </p:pic>
    </p:spTree>
    <p:extLst>
      <p:ext uri="{BB962C8B-B14F-4D97-AF65-F5344CB8AC3E}">
        <p14:creationId xmlns:p14="http://schemas.microsoft.com/office/powerpoint/2010/main" val="160651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a:extLst>
              <a:ext uri="{FF2B5EF4-FFF2-40B4-BE49-F238E27FC236}">
                <a16:creationId xmlns:a16="http://schemas.microsoft.com/office/drawing/2014/main" id="{A5B1A564-8C89-4469-BBAE-579F02446A00}"/>
              </a:ext>
            </a:extLst>
          </p:cNvPr>
          <p:cNvSpPr>
            <a:spLocks noGrp="1" noChangeArrowheads="1"/>
          </p:cNvSpPr>
          <p:nvPr>
            <p:ph idx="1"/>
          </p:nvPr>
        </p:nvSpPr>
        <p:spPr>
          <a:xfrm>
            <a:off x="685800" y="1752600"/>
            <a:ext cx="7772400" cy="3962400"/>
          </a:xfrm>
        </p:spPr>
        <p:txBody>
          <a:bodyPr/>
          <a:lstStyle/>
          <a:p>
            <a:pPr marL="342900" indent="-342900" eaLnBrk="1" hangingPunct="1">
              <a:buClr>
                <a:srgbClr val="ED8B00"/>
              </a:buClr>
              <a:buFont typeface="Arial" panose="020B0604020202020204" pitchFamily="34" charset="0"/>
              <a:buChar char="•"/>
            </a:pPr>
            <a:r>
              <a:rPr lang="en-US" altLang="en-US" sz="1800" dirty="0"/>
              <a:t>Because this is a PPO plan, members can use </a:t>
            </a:r>
            <a:r>
              <a:rPr lang="en-US" altLang="en-US" sz="1800" b="1" dirty="0"/>
              <a:t>any provider who accepts Medicare and Medicaid</a:t>
            </a:r>
          </a:p>
          <a:p>
            <a:pPr marL="342900" indent="-342900" eaLnBrk="1" hangingPunct="1">
              <a:buClr>
                <a:srgbClr val="ED8B00"/>
              </a:buClr>
              <a:buFont typeface="Arial" panose="020B0604020202020204" pitchFamily="34" charset="0"/>
              <a:buChar char="•"/>
            </a:pPr>
            <a:r>
              <a:rPr lang="en-US" altLang="en-US" sz="1800" dirty="0"/>
              <a:t>The plan provides reimbursement for all medically necessary covered benefits, </a:t>
            </a:r>
            <a:r>
              <a:rPr lang="en-US" altLang="en-US" sz="1800" b="1" dirty="0"/>
              <a:t>in- or out-of-network</a:t>
            </a:r>
          </a:p>
          <a:p>
            <a:pPr marL="800100" lvl="1" indent="-342900">
              <a:buClr>
                <a:srgbClr val="ED8B00"/>
              </a:buClr>
              <a:buFont typeface="Arial" panose="020B0604020202020204" pitchFamily="34" charset="0"/>
              <a:buChar char="•"/>
            </a:pPr>
            <a:r>
              <a:rPr lang="en-US" altLang="en-US" sz="1600" dirty="0"/>
              <a:t>Medicare’s coverage rules determine which services are medically necessary</a:t>
            </a:r>
          </a:p>
          <a:p>
            <a:pPr marL="800100" lvl="1" indent="-342900">
              <a:buClr>
                <a:srgbClr val="ED8B00"/>
              </a:buClr>
              <a:buFont typeface="Arial" panose="020B0604020202020204" pitchFamily="34" charset="0"/>
              <a:buChar char="•"/>
            </a:pPr>
            <a:r>
              <a:rPr lang="en-US" altLang="en-US" sz="1600" dirty="0"/>
              <a:t>Medicare (Network Health Cares) is the primary insurance and pays first</a:t>
            </a:r>
          </a:p>
          <a:p>
            <a:pPr marL="800100" lvl="1" indent="-342900">
              <a:buClr>
                <a:srgbClr val="ED8B00"/>
              </a:buClr>
              <a:buFont typeface="Arial" panose="020B0604020202020204" pitchFamily="34" charset="0"/>
              <a:buChar char="•"/>
            </a:pPr>
            <a:r>
              <a:rPr lang="en-US" altLang="en-US" sz="1600" dirty="0"/>
              <a:t>Then Medicaid pays up to the Medicaid-approved amount</a:t>
            </a:r>
          </a:p>
          <a:p>
            <a:pPr marL="800100" lvl="1" indent="-342900">
              <a:buClr>
                <a:srgbClr val="ED8B00"/>
              </a:buClr>
              <a:buFont typeface="Arial" panose="020B0604020202020204" pitchFamily="34" charset="0"/>
              <a:buChar char="•"/>
            </a:pPr>
            <a:r>
              <a:rPr lang="en-US" altLang="en-US" sz="1600" dirty="0"/>
              <a:t>Providers should not bill the member any unpaid balance</a:t>
            </a:r>
          </a:p>
          <a:p>
            <a:pPr marL="342900" indent="-342900" eaLnBrk="1" hangingPunct="1">
              <a:buClr>
                <a:srgbClr val="ED8B00"/>
              </a:buClr>
              <a:buFont typeface="Arial" panose="020B0604020202020204" pitchFamily="34" charset="0"/>
              <a:buChar char="•"/>
            </a:pPr>
            <a:r>
              <a:rPr lang="en-US" altLang="en-US" sz="1800" dirty="0"/>
              <a:t>Extra benefits include dental, vision, hearing and more</a:t>
            </a:r>
          </a:p>
          <a:p>
            <a:pPr marL="800100" lvl="1" indent="-342900">
              <a:buClr>
                <a:srgbClr val="ED8B00"/>
              </a:buClr>
              <a:buFont typeface="Arial" panose="020B0604020202020204" pitchFamily="34" charset="0"/>
              <a:buChar char="•"/>
            </a:pPr>
            <a:r>
              <a:rPr lang="en-US" altLang="en-US" sz="1600" dirty="0"/>
              <a:t>Go to </a:t>
            </a:r>
            <a:r>
              <a:rPr lang="en-US" altLang="en-US" sz="1600" b="1" dirty="0">
                <a:solidFill>
                  <a:srgbClr val="ED8B00"/>
                </a:solidFill>
              </a:rPr>
              <a:t>networkhealth.com/</a:t>
            </a:r>
            <a:r>
              <a:rPr lang="en-US" altLang="en-US" sz="1600" b="1" dirty="0" err="1">
                <a:solidFill>
                  <a:srgbClr val="ED8B00"/>
                </a:solidFill>
              </a:rPr>
              <a:t>medicare</a:t>
            </a:r>
            <a:r>
              <a:rPr lang="en-US" altLang="en-US" sz="1600" b="1" dirty="0">
                <a:solidFill>
                  <a:srgbClr val="ED8B00"/>
                </a:solidFill>
              </a:rPr>
              <a:t>/extra-benefits-</a:t>
            </a:r>
            <a:r>
              <a:rPr lang="en-US" altLang="en-US" sz="1600" b="1" dirty="0" err="1">
                <a:solidFill>
                  <a:srgbClr val="ED8B00"/>
                </a:solidFill>
              </a:rPr>
              <a:t>snp</a:t>
            </a:r>
            <a:r>
              <a:rPr lang="en-US" altLang="en-US" sz="1600" b="1" dirty="0">
                <a:solidFill>
                  <a:srgbClr val="ED8B00"/>
                </a:solidFill>
              </a:rPr>
              <a:t> </a:t>
            </a:r>
            <a:r>
              <a:rPr lang="en-US" altLang="en-US" sz="1600" dirty="0"/>
              <a:t>for more information</a:t>
            </a:r>
          </a:p>
          <a:p>
            <a:pPr eaLnBrk="1" hangingPunct="1">
              <a:buClr>
                <a:srgbClr val="6FB4B6"/>
              </a:buClr>
            </a:pPr>
            <a:endParaRPr lang="en-US" altLang="en-US" sz="2000" dirty="0"/>
          </a:p>
        </p:txBody>
      </p:sp>
      <p:sp>
        <p:nvSpPr>
          <p:cNvPr id="2" name="Slide Number Placeholder 1">
            <a:extLst>
              <a:ext uri="{FF2B5EF4-FFF2-40B4-BE49-F238E27FC236}">
                <a16:creationId xmlns:a16="http://schemas.microsoft.com/office/drawing/2014/main" id="{D2CCB686-EE60-4D48-85A7-B72D3B664B7D}"/>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4</a:t>
            </a:fld>
            <a:endParaRPr lang="en-US" dirty="0"/>
          </a:p>
        </p:txBody>
      </p:sp>
      <p:sp>
        <p:nvSpPr>
          <p:cNvPr id="11266" name="Title 1">
            <a:extLst>
              <a:ext uri="{FF2B5EF4-FFF2-40B4-BE49-F238E27FC236}">
                <a16:creationId xmlns:a16="http://schemas.microsoft.com/office/drawing/2014/main" id="{A311FF73-22A8-4A38-A0C0-3FEE727E6D25}"/>
              </a:ext>
            </a:extLst>
          </p:cNvPr>
          <p:cNvSpPr>
            <a:spLocks noGrp="1" noChangeArrowheads="1"/>
          </p:cNvSpPr>
          <p:nvPr>
            <p:ph type="title"/>
          </p:nvPr>
        </p:nvSpPr>
        <p:spPr>
          <a:xfrm>
            <a:off x="0" y="419100"/>
            <a:ext cx="9144000" cy="1143000"/>
          </a:xfrm>
        </p:spPr>
        <p:txBody>
          <a:bodyPr/>
          <a:lstStyle/>
          <a:p>
            <a:pPr eaLnBrk="1" hangingPunct="1"/>
            <a:r>
              <a:rPr lang="en-US" altLang="en-US" sz="3500" b="1" dirty="0">
                <a:solidFill>
                  <a:srgbClr val="E78923"/>
                </a:solidFill>
              </a:rPr>
              <a:t>What is covered by </a:t>
            </a:r>
            <a:br>
              <a:rPr lang="en-US" altLang="en-US" sz="3500" b="1" dirty="0">
                <a:solidFill>
                  <a:srgbClr val="E78923"/>
                </a:solidFill>
              </a:rPr>
            </a:br>
            <a:r>
              <a:rPr lang="en-US" altLang="en-US" sz="3500" b="1" dirty="0">
                <a:solidFill>
                  <a:srgbClr val="E78923"/>
                </a:solidFill>
              </a:rPr>
              <a:t>Network Health Cares?</a:t>
            </a:r>
          </a:p>
        </p:txBody>
      </p:sp>
    </p:spTree>
    <p:extLst>
      <p:ext uri="{BB962C8B-B14F-4D97-AF65-F5344CB8AC3E}">
        <p14:creationId xmlns:p14="http://schemas.microsoft.com/office/powerpoint/2010/main" val="3810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Content Placeholder 2">
            <a:extLst>
              <a:ext uri="{FF2B5EF4-FFF2-40B4-BE49-F238E27FC236}">
                <a16:creationId xmlns:a16="http://schemas.microsoft.com/office/drawing/2014/main" id="{08E05386-6ED9-453D-99BA-239F3E700589}"/>
              </a:ext>
            </a:extLst>
          </p:cNvPr>
          <p:cNvSpPr>
            <a:spLocks noGrp="1" noChangeArrowheads="1"/>
          </p:cNvSpPr>
          <p:nvPr>
            <p:ph idx="1"/>
          </p:nvPr>
        </p:nvSpPr>
        <p:spPr>
          <a:xfrm>
            <a:off x="152401" y="1934459"/>
            <a:ext cx="4114800" cy="4572000"/>
          </a:xfrm>
        </p:spPr>
        <p:txBody>
          <a:bodyPr/>
          <a:lstStyle/>
          <a:p>
            <a:pPr marL="800100" lvl="1" indent="-342900" eaLnBrk="1" hangingPunct="1">
              <a:spcBef>
                <a:spcPct val="0"/>
              </a:spcBef>
              <a:buClr>
                <a:srgbClr val="ED8B00"/>
              </a:buClr>
              <a:buFont typeface="Arial" panose="020B0604020202020204" pitchFamily="34" charset="0"/>
              <a:buChar char="•"/>
            </a:pPr>
            <a:r>
              <a:rPr lang="en-US" altLang="en-US" sz="1800" dirty="0"/>
              <a:t>Improve access and affordability of health care needs</a:t>
            </a:r>
          </a:p>
          <a:p>
            <a:pPr marL="800100" lvl="1" indent="-342900" eaLnBrk="1" hangingPunct="1">
              <a:buClr>
                <a:srgbClr val="ED8B00"/>
              </a:buClr>
              <a:buFont typeface="Arial" panose="020B0604020202020204" pitchFamily="34" charset="0"/>
              <a:buChar char="•"/>
            </a:pPr>
            <a:r>
              <a:rPr lang="en-US" altLang="en-US" sz="1800" dirty="0"/>
              <a:t>Improve coordination of care through the direct alignment of the health risk assessment, individualized care plan and interdisciplinary care team</a:t>
            </a:r>
          </a:p>
          <a:p>
            <a:pPr marL="800100" lvl="1" indent="-342900" eaLnBrk="1" hangingPunct="1">
              <a:buClr>
                <a:srgbClr val="ED8B00"/>
              </a:buClr>
              <a:buFont typeface="Arial" panose="020B0604020202020204" pitchFamily="34" charset="0"/>
              <a:buChar char="•"/>
            </a:pPr>
            <a:r>
              <a:rPr lang="en-US" altLang="en-US" sz="1800" dirty="0"/>
              <a:t>Enhanced care transitions across health care settings and providers for all D-SNP members</a:t>
            </a:r>
          </a:p>
          <a:p>
            <a:pPr marL="800100" lvl="1" indent="-342900" eaLnBrk="1" hangingPunct="1">
              <a:buClr>
                <a:srgbClr val="ED8B00"/>
              </a:buClr>
              <a:buFont typeface="Arial" panose="020B0604020202020204" pitchFamily="34" charset="0"/>
              <a:buChar char="•"/>
            </a:pPr>
            <a:r>
              <a:rPr lang="en-US" altLang="en-US" sz="1800" dirty="0"/>
              <a:t>Ensure appropriate utilization of services for preventive health and chronic conditions</a:t>
            </a:r>
            <a:endParaRPr lang="en-US" altLang="en-US" sz="1800" b="1" dirty="0"/>
          </a:p>
          <a:p>
            <a:pPr marL="0" indent="0" eaLnBrk="1" hangingPunct="1"/>
            <a:endParaRPr lang="en-US" altLang="en-US" sz="1800" dirty="0"/>
          </a:p>
        </p:txBody>
      </p:sp>
      <p:sp>
        <p:nvSpPr>
          <p:cNvPr id="2" name="Slide Number Placeholder 1">
            <a:extLst>
              <a:ext uri="{FF2B5EF4-FFF2-40B4-BE49-F238E27FC236}">
                <a16:creationId xmlns:a16="http://schemas.microsoft.com/office/drawing/2014/main" id="{CC49033F-9A46-4A9C-963C-816DAC16B49D}"/>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5</a:t>
            </a:fld>
            <a:endParaRPr lang="en-US" dirty="0"/>
          </a:p>
        </p:txBody>
      </p:sp>
      <p:sp>
        <p:nvSpPr>
          <p:cNvPr id="17411" name="Title 1">
            <a:extLst>
              <a:ext uri="{FF2B5EF4-FFF2-40B4-BE49-F238E27FC236}">
                <a16:creationId xmlns:a16="http://schemas.microsoft.com/office/drawing/2014/main" id="{30155813-19F7-4232-9078-214F4F443BC7}"/>
              </a:ext>
            </a:extLst>
          </p:cNvPr>
          <p:cNvSpPr>
            <a:spLocks noGrp="1" noChangeArrowheads="1"/>
          </p:cNvSpPr>
          <p:nvPr>
            <p:ph type="title"/>
          </p:nvPr>
        </p:nvSpPr>
        <p:spPr>
          <a:xfrm>
            <a:off x="914400" y="723452"/>
            <a:ext cx="9144000" cy="1143000"/>
          </a:xfrm>
        </p:spPr>
        <p:txBody>
          <a:bodyPr/>
          <a:lstStyle/>
          <a:p>
            <a:pPr algn="l" eaLnBrk="1" hangingPunct="1">
              <a:lnSpc>
                <a:spcPts val="3900"/>
              </a:lnSpc>
            </a:pPr>
            <a:r>
              <a:rPr lang="en-US" altLang="en-US" sz="3500" b="1" dirty="0">
                <a:solidFill>
                  <a:srgbClr val="E78923"/>
                </a:solidFill>
              </a:rPr>
              <a:t>D-SNP Model of </a:t>
            </a:r>
            <a:br>
              <a:rPr lang="en-US" altLang="en-US" sz="3500" b="1" dirty="0">
                <a:solidFill>
                  <a:srgbClr val="E78923"/>
                </a:solidFill>
              </a:rPr>
            </a:br>
            <a:r>
              <a:rPr lang="en-US" altLang="en-US" sz="3500" b="1" dirty="0">
                <a:solidFill>
                  <a:srgbClr val="E78923"/>
                </a:solidFill>
              </a:rPr>
              <a:t>Care Goals</a:t>
            </a:r>
          </a:p>
        </p:txBody>
      </p:sp>
      <p:pic>
        <p:nvPicPr>
          <p:cNvPr id="5" name="Picture 4" descr="A group of people pushing a person in a wheelchair&#10;&#10;Description automatically generated">
            <a:extLst>
              <a:ext uri="{FF2B5EF4-FFF2-40B4-BE49-F238E27FC236}">
                <a16:creationId xmlns:a16="http://schemas.microsoft.com/office/drawing/2014/main" id="{BDF6564F-800E-19A4-FFCA-F53CA73B1B2C}"/>
              </a:ext>
            </a:extLst>
          </p:cNvPr>
          <p:cNvPicPr>
            <a:picLocks noChangeAspect="1"/>
          </p:cNvPicPr>
          <p:nvPr/>
        </p:nvPicPr>
        <p:blipFill>
          <a:blip r:embed="rId2" cstate="print">
            <a:extLst>
              <a:ext uri="{28A0092B-C50C-407E-A947-70E740481C1C}">
                <a14:useLocalDpi xmlns:a14="http://schemas.microsoft.com/office/drawing/2010/main" val="0"/>
              </a:ext>
            </a:extLst>
          </a:blip>
          <a:srcRect l="14453" r="17900"/>
          <a:stretch/>
        </p:blipFill>
        <p:spPr>
          <a:xfrm>
            <a:off x="4495800" y="1470216"/>
            <a:ext cx="4296293"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76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a:extLst>
              <a:ext uri="{FF2B5EF4-FFF2-40B4-BE49-F238E27FC236}">
                <a16:creationId xmlns:a16="http://schemas.microsoft.com/office/drawing/2014/main" id="{770E19BA-440E-4D77-9973-6140205CF6F0}"/>
              </a:ext>
            </a:extLst>
          </p:cNvPr>
          <p:cNvSpPr>
            <a:spLocks noGrp="1" noChangeArrowheads="1"/>
          </p:cNvSpPr>
          <p:nvPr>
            <p:ph idx="1"/>
          </p:nvPr>
        </p:nvSpPr>
        <p:spPr>
          <a:xfrm>
            <a:off x="990600" y="1371600"/>
            <a:ext cx="7543800" cy="4572000"/>
          </a:xfrm>
        </p:spPr>
        <p:txBody>
          <a:bodyPr/>
          <a:lstStyle/>
          <a:p>
            <a:pPr marL="0" indent="0">
              <a:buFontTx/>
              <a:buNone/>
            </a:pPr>
            <a:r>
              <a:rPr lang="en-US" altLang="en-US" sz="2000" b="1" dirty="0">
                <a:solidFill>
                  <a:schemeClr val="accent3"/>
                </a:solidFill>
              </a:rPr>
              <a:t>The Centers for Medicare &amp; Medicaid Services requires D-SNP members to be managed by using the following.</a:t>
            </a:r>
            <a:endParaRPr lang="en-US" altLang="en-US" sz="2000" dirty="0"/>
          </a:p>
          <a:p>
            <a:pPr marL="800100" lvl="1" indent="-342900">
              <a:buClr>
                <a:srgbClr val="ED8B00"/>
              </a:buClr>
              <a:buFont typeface="Arial" panose="020B0604020202020204" pitchFamily="34" charset="0"/>
              <a:buChar char="•"/>
            </a:pPr>
            <a:r>
              <a:rPr lang="en-US" altLang="en-US" b="1" dirty="0"/>
              <a:t>Health Risk Assessment (HRA)</a:t>
            </a:r>
          </a:p>
          <a:p>
            <a:pPr marL="1257300" lvl="2" indent="-342900">
              <a:buClr>
                <a:srgbClr val="ED8B00"/>
              </a:buClr>
              <a:buFont typeface="Arial" panose="020B0604020202020204" pitchFamily="34" charset="0"/>
              <a:buChar char="•"/>
            </a:pPr>
            <a:r>
              <a:rPr lang="en-US" altLang="en-US" dirty="0"/>
              <a:t>Initial HRA must be completed within 90 days of member’s effective date</a:t>
            </a:r>
          </a:p>
          <a:p>
            <a:pPr marL="1257300" lvl="2" indent="-342900">
              <a:buClr>
                <a:srgbClr val="ED8B00"/>
              </a:buClr>
              <a:buFont typeface="Arial" panose="020B0604020202020204" pitchFamily="34" charset="0"/>
              <a:buChar char="•"/>
            </a:pPr>
            <a:r>
              <a:rPr lang="en-US" altLang="en-US" dirty="0"/>
              <a:t>Annual HRA must be completed within 365 days of the previous HRA</a:t>
            </a:r>
          </a:p>
          <a:p>
            <a:pPr marL="1257300" lvl="2" indent="-342900">
              <a:buClr>
                <a:srgbClr val="ED8B00"/>
              </a:buClr>
              <a:buFont typeface="Arial" panose="020B0604020202020204" pitchFamily="34" charset="0"/>
              <a:buChar char="•"/>
            </a:pPr>
            <a:endParaRPr lang="en-US" altLang="en-US" sz="2000" dirty="0"/>
          </a:p>
          <a:p>
            <a:pPr marL="800100" lvl="1" indent="-342900">
              <a:buClr>
                <a:srgbClr val="ED8B00"/>
              </a:buClr>
              <a:buFont typeface="Arial" panose="020B0604020202020204" pitchFamily="34" charset="0"/>
              <a:buChar char="•"/>
            </a:pPr>
            <a:r>
              <a:rPr lang="en-US" altLang="en-US" b="1" dirty="0"/>
              <a:t>Individualized Care Plan (ICP)</a:t>
            </a:r>
            <a:br>
              <a:rPr lang="en-US" altLang="en-US" b="1" dirty="0"/>
            </a:br>
            <a:endParaRPr lang="en-US" altLang="en-US" b="1" dirty="0"/>
          </a:p>
          <a:p>
            <a:pPr marL="800100" lvl="1" indent="-342900">
              <a:buClr>
                <a:srgbClr val="ED8B00"/>
              </a:buClr>
              <a:buFont typeface="Arial" panose="020B0604020202020204" pitchFamily="34" charset="0"/>
              <a:buChar char="•"/>
            </a:pPr>
            <a:r>
              <a:rPr lang="en-US" altLang="en-US" b="1" dirty="0"/>
              <a:t>Interdisciplinary Care Team (ICT)</a:t>
            </a:r>
          </a:p>
          <a:p>
            <a:pPr marL="800100" lvl="1" indent="-342900">
              <a:buClr>
                <a:srgbClr val="ED8B00"/>
              </a:buClr>
              <a:buFont typeface="Arial" panose="020B0604020202020204" pitchFamily="34" charset="0"/>
              <a:buChar char="•"/>
            </a:pPr>
            <a:endParaRPr lang="en-US" altLang="en-US" b="1" dirty="0"/>
          </a:p>
          <a:p>
            <a:pPr marL="800100" lvl="1" indent="-342900">
              <a:buClr>
                <a:srgbClr val="ED8B00"/>
              </a:buClr>
              <a:buFont typeface="Arial" panose="020B0604020202020204" pitchFamily="34" charset="0"/>
              <a:buChar char="•"/>
            </a:pPr>
            <a:r>
              <a:rPr lang="en-US" altLang="en-US" b="1" dirty="0"/>
              <a:t>Annual face-to-face visit</a:t>
            </a:r>
          </a:p>
          <a:p>
            <a:pPr marL="0" indent="0" eaLnBrk="1" hangingPunct="1"/>
            <a:endParaRPr lang="en-US" altLang="en-US" sz="2000" dirty="0"/>
          </a:p>
        </p:txBody>
      </p:sp>
      <p:sp>
        <p:nvSpPr>
          <p:cNvPr id="2" name="Slide Number Placeholder 1">
            <a:extLst>
              <a:ext uri="{FF2B5EF4-FFF2-40B4-BE49-F238E27FC236}">
                <a16:creationId xmlns:a16="http://schemas.microsoft.com/office/drawing/2014/main" id="{AB4E997F-E3A9-4C50-A0C2-30854C63178C}"/>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6</a:t>
            </a:fld>
            <a:endParaRPr lang="en-US" dirty="0"/>
          </a:p>
        </p:txBody>
      </p:sp>
      <p:sp>
        <p:nvSpPr>
          <p:cNvPr id="23554" name="Title 1">
            <a:extLst>
              <a:ext uri="{FF2B5EF4-FFF2-40B4-BE49-F238E27FC236}">
                <a16:creationId xmlns:a16="http://schemas.microsoft.com/office/drawing/2014/main" id="{91AE5854-BF1D-40F5-A6A5-703BC067702C}"/>
              </a:ext>
            </a:extLst>
          </p:cNvPr>
          <p:cNvSpPr>
            <a:spLocks noGrp="1" noChangeArrowheads="1"/>
          </p:cNvSpPr>
          <p:nvPr>
            <p:ph type="title"/>
          </p:nvPr>
        </p:nvSpPr>
        <p:spPr>
          <a:xfrm>
            <a:off x="0" y="304800"/>
            <a:ext cx="9144000" cy="1143000"/>
          </a:xfrm>
        </p:spPr>
        <p:txBody>
          <a:bodyPr/>
          <a:lstStyle/>
          <a:p>
            <a:pPr eaLnBrk="1" hangingPunct="1"/>
            <a:r>
              <a:rPr lang="en-US" altLang="en-US" sz="3500" b="1" dirty="0">
                <a:solidFill>
                  <a:srgbClr val="E78923"/>
                </a:solidFill>
              </a:rPr>
              <a:t>D-SNP Care Coordination</a:t>
            </a:r>
          </a:p>
        </p:txBody>
      </p:sp>
    </p:spTree>
    <p:extLst>
      <p:ext uri="{BB962C8B-B14F-4D97-AF65-F5344CB8AC3E}">
        <p14:creationId xmlns:p14="http://schemas.microsoft.com/office/powerpoint/2010/main" val="1822084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89EB6079-F4AC-42EA-9AE9-D0F01B41983F}"/>
              </a:ext>
            </a:extLst>
          </p:cNvPr>
          <p:cNvSpPr>
            <a:spLocks noGrp="1"/>
          </p:cNvSpPr>
          <p:nvPr>
            <p:ph idx="1"/>
          </p:nvPr>
        </p:nvSpPr>
        <p:spPr>
          <a:xfrm>
            <a:off x="304800" y="1371600"/>
            <a:ext cx="4267200" cy="4724400"/>
          </a:xfrm>
        </p:spPr>
        <p:txBody>
          <a:bodyPr/>
          <a:lstStyle/>
          <a:p>
            <a:pPr marL="0" indent="0" eaLnBrk="1" hangingPunct="1">
              <a:spcBef>
                <a:spcPct val="0"/>
              </a:spcBef>
              <a:buFontTx/>
              <a:buNone/>
              <a:defRPr/>
            </a:pPr>
            <a:endParaRPr lang="en-US" altLang="en-US" sz="1800" b="1" dirty="0">
              <a:solidFill>
                <a:srgbClr val="6FB4B6"/>
              </a:solidFill>
            </a:endParaRPr>
          </a:p>
          <a:p>
            <a:pPr marL="800100" lvl="1" indent="-342900">
              <a:buClr>
                <a:srgbClr val="ED8B00"/>
              </a:buClr>
              <a:buFont typeface="Arial" panose="020B0604020202020204" pitchFamily="34" charset="0"/>
              <a:buChar char="•"/>
              <a:defRPr/>
            </a:pPr>
            <a:r>
              <a:rPr lang="en-US" altLang="en-US" sz="1800" dirty="0"/>
              <a:t>A member of the Network Health Cares team contacts members to complete their HRA via phone</a:t>
            </a:r>
          </a:p>
          <a:p>
            <a:pPr marL="800100" lvl="1" indent="-342900">
              <a:buClr>
                <a:srgbClr val="ED8B00"/>
              </a:buClr>
              <a:buFont typeface="Arial" panose="020B0604020202020204" pitchFamily="34" charset="0"/>
              <a:buChar char="•"/>
              <a:defRPr/>
            </a:pPr>
            <a:r>
              <a:rPr lang="en-US" altLang="en-US" sz="1800" dirty="0"/>
              <a:t>The member’</a:t>
            </a:r>
            <a:r>
              <a:rPr lang="en-US" altLang="ja-JP" sz="1800" dirty="0"/>
              <a:t>s assigned SW or RN is responsible for reviewing, analyzing and stratifying health care needs</a:t>
            </a:r>
          </a:p>
          <a:p>
            <a:pPr marL="800100" lvl="1" indent="-342900">
              <a:buClr>
                <a:srgbClr val="ED8B00"/>
              </a:buClr>
              <a:buFont typeface="Arial" panose="020B0604020202020204" pitchFamily="34" charset="0"/>
              <a:buChar char="•"/>
              <a:defRPr/>
            </a:pPr>
            <a:r>
              <a:rPr lang="en-US" altLang="en-US" sz="1800" dirty="0"/>
              <a:t>The member’</a:t>
            </a:r>
            <a:r>
              <a:rPr lang="en-US" altLang="ja-JP" sz="1800" dirty="0"/>
              <a:t>s assigned SW or RN discusses with the member/member representative, by phone or in person, the HRA results as a basis for developing or modifying an individualized care plan </a:t>
            </a:r>
            <a:endParaRPr lang="en-US" altLang="en-US" sz="1800" dirty="0"/>
          </a:p>
          <a:p>
            <a:pPr marL="457200" lvl="1" indent="0" eaLnBrk="1" hangingPunct="1">
              <a:lnSpc>
                <a:spcPct val="80000"/>
              </a:lnSpc>
              <a:defRPr/>
            </a:pPr>
            <a:endParaRPr lang="en-US" altLang="en-US" sz="1800" dirty="0"/>
          </a:p>
          <a:p>
            <a:pPr marL="0" indent="0" eaLnBrk="1" hangingPunct="1">
              <a:buFontTx/>
              <a:buNone/>
              <a:defRPr/>
            </a:pPr>
            <a:endParaRPr lang="en-US" altLang="en-US" sz="1800" dirty="0"/>
          </a:p>
        </p:txBody>
      </p:sp>
      <p:sp>
        <p:nvSpPr>
          <p:cNvPr id="2" name="Slide Number Placeholder 1">
            <a:extLst>
              <a:ext uri="{FF2B5EF4-FFF2-40B4-BE49-F238E27FC236}">
                <a16:creationId xmlns:a16="http://schemas.microsoft.com/office/drawing/2014/main" id="{5653E195-AC19-4B33-8457-714A79C6D163}"/>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7</a:t>
            </a:fld>
            <a:endParaRPr lang="en-US" dirty="0"/>
          </a:p>
        </p:txBody>
      </p:sp>
      <p:sp>
        <p:nvSpPr>
          <p:cNvPr id="25602" name="Title 1">
            <a:extLst>
              <a:ext uri="{FF2B5EF4-FFF2-40B4-BE49-F238E27FC236}">
                <a16:creationId xmlns:a16="http://schemas.microsoft.com/office/drawing/2014/main" id="{35DF4083-FEA4-4AC0-A3BB-E036BC591518}"/>
              </a:ext>
            </a:extLst>
          </p:cNvPr>
          <p:cNvSpPr>
            <a:spLocks noGrp="1" noChangeArrowheads="1"/>
          </p:cNvSpPr>
          <p:nvPr>
            <p:ph type="title"/>
          </p:nvPr>
        </p:nvSpPr>
        <p:spPr>
          <a:xfrm>
            <a:off x="0" y="228600"/>
            <a:ext cx="9144000" cy="1143000"/>
          </a:xfrm>
        </p:spPr>
        <p:txBody>
          <a:bodyPr/>
          <a:lstStyle/>
          <a:p>
            <a:pPr eaLnBrk="1" hangingPunct="1"/>
            <a:r>
              <a:rPr lang="en-US" altLang="en-US" sz="3500" b="1" dirty="0">
                <a:solidFill>
                  <a:srgbClr val="E78923"/>
                </a:solidFill>
              </a:rPr>
              <a:t>Health Risk Assessment</a:t>
            </a:r>
          </a:p>
        </p:txBody>
      </p:sp>
      <p:pic>
        <p:nvPicPr>
          <p:cNvPr id="3" name="Picture 2">
            <a:extLst>
              <a:ext uri="{FF2B5EF4-FFF2-40B4-BE49-F238E27FC236}">
                <a16:creationId xmlns:a16="http://schemas.microsoft.com/office/drawing/2014/main" id="{58FD5AE7-B916-A057-00F5-9F0C8880D8DF}"/>
              </a:ext>
            </a:extLst>
          </p:cNvPr>
          <p:cNvPicPr>
            <a:picLocks noChangeAspect="1"/>
          </p:cNvPicPr>
          <p:nvPr/>
        </p:nvPicPr>
        <p:blipFill>
          <a:blip r:embed="rId2" cstate="print">
            <a:extLst>
              <a:ext uri="{28A0092B-C50C-407E-A947-70E740481C1C}">
                <a14:useLocalDpi xmlns:a14="http://schemas.microsoft.com/office/drawing/2010/main" val="0"/>
              </a:ext>
            </a:extLst>
          </a:blip>
          <a:srcRect l="25084" r="13399"/>
          <a:stretch/>
        </p:blipFill>
        <p:spPr>
          <a:xfrm>
            <a:off x="4887558" y="1600200"/>
            <a:ext cx="3610493" cy="391756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0592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a:extLst>
              <a:ext uri="{FF2B5EF4-FFF2-40B4-BE49-F238E27FC236}">
                <a16:creationId xmlns:a16="http://schemas.microsoft.com/office/drawing/2014/main" id="{05880780-62C2-4876-BCAF-C4888627615A}"/>
              </a:ext>
            </a:extLst>
          </p:cNvPr>
          <p:cNvSpPr>
            <a:spLocks noGrp="1" noChangeArrowheads="1"/>
          </p:cNvSpPr>
          <p:nvPr>
            <p:ph idx="1"/>
          </p:nvPr>
        </p:nvSpPr>
        <p:spPr>
          <a:xfrm>
            <a:off x="841375" y="1371600"/>
            <a:ext cx="7772400" cy="4572000"/>
          </a:xfrm>
        </p:spPr>
        <p:txBody>
          <a:bodyPr/>
          <a:lstStyle/>
          <a:p>
            <a:pPr marL="0" indent="0" eaLnBrk="1" hangingPunct="1">
              <a:spcBef>
                <a:spcPct val="0"/>
              </a:spcBef>
              <a:buFontTx/>
              <a:buNone/>
            </a:pPr>
            <a:r>
              <a:rPr lang="en-US" altLang="en-US" b="1" dirty="0">
                <a:solidFill>
                  <a:srgbClr val="6FB4B6"/>
                </a:solidFill>
              </a:rPr>
              <a:t>ICP Review</a:t>
            </a:r>
          </a:p>
          <a:p>
            <a:pPr marL="800100" lvl="1" indent="-342900" eaLnBrk="1" hangingPunct="1">
              <a:lnSpc>
                <a:spcPts val="2263"/>
              </a:lnSpc>
              <a:buClr>
                <a:srgbClr val="ED8B00"/>
              </a:buClr>
              <a:buFont typeface="Arial" panose="020B0604020202020204" pitchFamily="34" charset="0"/>
              <a:buChar char="•"/>
            </a:pPr>
            <a:r>
              <a:rPr lang="en-US" altLang="en-US" sz="1800" dirty="0"/>
              <a:t>The member’</a:t>
            </a:r>
            <a:r>
              <a:rPr lang="en-US" altLang="ja-JP" sz="1800" dirty="0"/>
              <a:t>s assigned SW or RN reviews, updates and/or implements an ICP with the member/responsible party at least annually or as needed, if the member’s condition(s) change</a:t>
            </a:r>
          </a:p>
          <a:p>
            <a:pPr lvl="1" eaLnBrk="1" hangingPunct="1">
              <a:spcBef>
                <a:spcPct val="0"/>
              </a:spcBef>
              <a:buFontTx/>
              <a:buNone/>
            </a:pPr>
            <a:endParaRPr lang="en-US" altLang="en-US" sz="1400" dirty="0"/>
          </a:p>
          <a:p>
            <a:pPr marL="0" indent="0" eaLnBrk="1" hangingPunct="1">
              <a:spcBef>
                <a:spcPct val="0"/>
              </a:spcBef>
              <a:buFontTx/>
              <a:buNone/>
            </a:pPr>
            <a:r>
              <a:rPr lang="en-US" altLang="en-US" b="1" dirty="0">
                <a:solidFill>
                  <a:srgbClr val="6FB4B6"/>
                </a:solidFill>
              </a:rPr>
              <a:t>ICP Communication</a:t>
            </a:r>
          </a:p>
          <a:p>
            <a:pPr marL="800100" lvl="1" indent="-342900" eaLnBrk="1" hangingPunct="1">
              <a:lnSpc>
                <a:spcPts val="2263"/>
              </a:lnSpc>
              <a:buClr>
                <a:srgbClr val="ED8B00"/>
              </a:buClr>
              <a:buFont typeface="Arial" panose="020B0604020202020204" pitchFamily="34" charset="0"/>
              <a:buChar char="•"/>
            </a:pPr>
            <a:r>
              <a:rPr lang="en-US" altLang="en-US" sz="1800" dirty="0"/>
              <a:t>The ICP and revisions are communicated by the member’s assigned SW or RN to the member/member representative by phone, electronically, fax or mail</a:t>
            </a:r>
          </a:p>
          <a:p>
            <a:pPr marL="800100" lvl="1" indent="-342900" eaLnBrk="1" hangingPunct="1">
              <a:lnSpc>
                <a:spcPts val="2263"/>
              </a:lnSpc>
              <a:buClr>
                <a:srgbClr val="ED8B00"/>
              </a:buClr>
              <a:buFont typeface="Arial" panose="020B0604020202020204" pitchFamily="34" charset="0"/>
              <a:buChar char="•"/>
            </a:pPr>
            <a:r>
              <a:rPr lang="en-US" altLang="en-US" sz="1800" dirty="0"/>
              <a:t>The RN or SW may also contact the community care partner and/or network providers by phone, fax or mail as a result of the communications plan developed during the care planning session with the member or member representative</a:t>
            </a:r>
          </a:p>
          <a:p>
            <a:pPr lvl="1" eaLnBrk="1" hangingPunct="1">
              <a:lnSpc>
                <a:spcPct val="80000"/>
              </a:lnSpc>
            </a:pPr>
            <a:endParaRPr lang="en-US" altLang="en-US" sz="1800" dirty="0"/>
          </a:p>
          <a:p>
            <a:pPr lvl="1" eaLnBrk="1" hangingPunct="1">
              <a:lnSpc>
                <a:spcPct val="80000"/>
              </a:lnSpc>
            </a:pPr>
            <a:endParaRPr lang="en-US" altLang="en-US" sz="1800" dirty="0"/>
          </a:p>
          <a:p>
            <a:pPr marL="0" indent="0" eaLnBrk="1" hangingPunct="1"/>
            <a:endParaRPr lang="en-US" altLang="en-US" sz="2000" dirty="0"/>
          </a:p>
        </p:txBody>
      </p:sp>
      <p:sp>
        <p:nvSpPr>
          <p:cNvPr id="2" name="Slide Number Placeholder 1">
            <a:extLst>
              <a:ext uri="{FF2B5EF4-FFF2-40B4-BE49-F238E27FC236}">
                <a16:creationId xmlns:a16="http://schemas.microsoft.com/office/drawing/2014/main" id="{51811FA3-EA81-4A40-93BE-EC08E0B9CD75}"/>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8</a:t>
            </a:fld>
            <a:endParaRPr lang="en-US" dirty="0"/>
          </a:p>
        </p:txBody>
      </p:sp>
      <p:sp>
        <p:nvSpPr>
          <p:cNvPr id="28674" name="Title 1">
            <a:extLst>
              <a:ext uri="{FF2B5EF4-FFF2-40B4-BE49-F238E27FC236}">
                <a16:creationId xmlns:a16="http://schemas.microsoft.com/office/drawing/2014/main" id="{A34203FC-9947-4377-99A2-EFCFA2DD9888}"/>
              </a:ext>
            </a:extLst>
          </p:cNvPr>
          <p:cNvSpPr>
            <a:spLocks noGrp="1" noChangeArrowheads="1"/>
          </p:cNvSpPr>
          <p:nvPr>
            <p:ph type="title"/>
          </p:nvPr>
        </p:nvSpPr>
        <p:spPr>
          <a:xfrm>
            <a:off x="0" y="304800"/>
            <a:ext cx="9144000" cy="1143000"/>
          </a:xfrm>
        </p:spPr>
        <p:txBody>
          <a:bodyPr/>
          <a:lstStyle/>
          <a:p>
            <a:pPr eaLnBrk="1" hangingPunct="1"/>
            <a:r>
              <a:rPr lang="en-US" altLang="en-US" sz="3500" b="1" dirty="0">
                <a:solidFill>
                  <a:srgbClr val="E78923"/>
                </a:solidFill>
              </a:rPr>
              <a:t>Individualized Care Plan</a:t>
            </a:r>
          </a:p>
        </p:txBody>
      </p:sp>
    </p:spTree>
    <p:extLst>
      <p:ext uri="{BB962C8B-B14F-4D97-AF65-F5344CB8AC3E}">
        <p14:creationId xmlns:p14="http://schemas.microsoft.com/office/powerpoint/2010/main" val="325724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a:extLst>
              <a:ext uri="{FF2B5EF4-FFF2-40B4-BE49-F238E27FC236}">
                <a16:creationId xmlns:a16="http://schemas.microsoft.com/office/drawing/2014/main" id="{46CE10D1-80E7-4DD1-A54C-4E4A87105287}"/>
              </a:ext>
            </a:extLst>
          </p:cNvPr>
          <p:cNvSpPr>
            <a:spLocks noGrp="1" noChangeArrowheads="1"/>
          </p:cNvSpPr>
          <p:nvPr>
            <p:ph idx="1"/>
          </p:nvPr>
        </p:nvSpPr>
        <p:spPr>
          <a:xfrm>
            <a:off x="838200" y="1676400"/>
            <a:ext cx="8001000" cy="4572000"/>
          </a:xfrm>
        </p:spPr>
        <p:txBody>
          <a:bodyPr/>
          <a:lstStyle/>
          <a:p>
            <a:pPr marL="0" indent="0">
              <a:spcBef>
                <a:spcPct val="0"/>
              </a:spcBef>
              <a:buFontTx/>
              <a:buNone/>
            </a:pPr>
            <a:r>
              <a:rPr lang="en-US" altLang="en-US" sz="2000" dirty="0"/>
              <a:t>Every Network Health Cares member has an Interdisciplinary Care Team (ICT) that can vary depending on the needs of the member. </a:t>
            </a:r>
            <a:br>
              <a:rPr lang="en-US" altLang="en-US" sz="2000" dirty="0"/>
            </a:br>
            <a:br>
              <a:rPr lang="en-US" altLang="en-US" sz="2000" dirty="0"/>
            </a:br>
            <a:r>
              <a:rPr lang="en-US" altLang="en-US" b="1" dirty="0">
                <a:solidFill>
                  <a:srgbClr val="6FB4B6"/>
                </a:solidFill>
              </a:rPr>
              <a:t>Composition of the ICT</a:t>
            </a:r>
          </a:p>
          <a:p>
            <a:pPr lvl="2" indent="-342900">
              <a:lnSpc>
                <a:spcPts val="1525"/>
              </a:lnSpc>
              <a:buClr>
                <a:srgbClr val="ED8B00"/>
              </a:buClr>
              <a:buFont typeface="Arial" panose="020B0604020202020204" pitchFamily="34" charset="0"/>
              <a:buChar char="•"/>
            </a:pPr>
            <a:r>
              <a:rPr lang="en-US" altLang="en-US" dirty="0"/>
              <a:t>The member</a:t>
            </a:r>
          </a:p>
          <a:p>
            <a:pPr lvl="2" indent="-342900">
              <a:lnSpc>
                <a:spcPts val="1525"/>
              </a:lnSpc>
              <a:buClr>
                <a:srgbClr val="ED8B00"/>
              </a:buClr>
              <a:buFont typeface="Arial" panose="020B0604020202020204" pitchFamily="34" charset="0"/>
              <a:buChar char="•"/>
            </a:pPr>
            <a:r>
              <a:rPr lang="en-US" altLang="en-US" dirty="0"/>
              <a:t>The member’</a:t>
            </a:r>
            <a:r>
              <a:rPr lang="en-US" altLang="ja-JP" dirty="0"/>
              <a:t>s assigned care manager (RN or SW)</a:t>
            </a:r>
          </a:p>
          <a:p>
            <a:pPr lvl="2" indent="-342900">
              <a:lnSpc>
                <a:spcPts val="1525"/>
              </a:lnSpc>
              <a:buClr>
                <a:srgbClr val="ED8B00"/>
              </a:buClr>
              <a:buFont typeface="Arial" panose="020B0604020202020204" pitchFamily="34" charset="0"/>
              <a:buChar char="•"/>
            </a:pPr>
            <a:r>
              <a:rPr lang="en-US" altLang="en-US" dirty="0"/>
              <a:t>The member’</a:t>
            </a:r>
            <a:r>
              <a:rPr lang="en-US" altLang="ja-JP" dirty="0"/>
              <a:t>s personal doctor</a:t>
            </a:r>
          </a:p>
          <a:p>
            <a:pPr lvl="2" indent="-342900">
              <a:lnSpc>
                <a:spcPts val="1525"/>
              </a:lnSpc>
              <a:buClr>
                <a:srgbClr val="ED8B00"/>
              </a:buClr>
              <a:buFont typeface="Arial" panose="020B0604020202020204" pitchFamily="34" charset="0"/>
              <a:buChar char="•"/>
            </a:pPr>
            <a:r>
              <a:rPr lang="en-US" altLang="en-US" dirty="0"/>
              <a:t>Any “as needed” participants</a:t>
            </a:r>
            <a:br>
              <a:rPr lang="en-US" altLang="en-US" sz="1400" dirty="0"/>
            </a:br>
            <a:endParaRPr lang="en-US" altLang="en-US" sz="1400" dirty="0"/>
          </a:p>
          <a:p>
            <a:pPr marL="0" indent="0">
              <a:spcBef>
                <a:spcPct val="0"/>
              </a:spcBef>
              <a:buFontTx/>
              <a:buNone/>
            </a:pPr>
            <a:r>
              <a:rPr lang="en-US" altLang="en-US" b="1" dirty="0">
                <a:solidFill>
                  <a:srgbClr val="6FB4B6"/>
                </a:solidFill>
              </a:rPr>
              <a:t>Examples of “as needed” participants</a:t>
            </a:r>
          </a:p>
          <a:p>
            <a:pPr lvl="2" indent="-342900">
              <a:spcBef>
                <a:spcPct val="0"/>
              </a:spcBef>
              <a:buClr>
                <a:srgbClr val="ED8B00"/>
              </a:buClr>
              <a:buFont typeface="Arial" panose="020B0604020202020204" pitchFamily="34" charset="0"/>
              <a:buChar char="•"/>
            </a:pPr>
            <a:r>
              <a:rPr lang="en-US" altLang="en-US" dirty="0"/>
              <a:t>Community care partner</a:t>
            </a:r>
          </a:p>
          <a:p>
            <a:pPr lvl="2" indent="-342900">
              <a:spcBef>
                <a:spcPct val="0"/>
              </a:spcBef>
              <a:buClr>
                <a:srgbClr val="ED8B00"/>
              </a:buClr>
              <a:buFont typeface="Arial" panose="020B0604020202020204" pitchFamily="34" charset="0"/>
              <a:buChar char="•"/>
            </a:pPr>
            <a:r>
              <a:rPr lang="en-US" altLang="en-US" dirty="0"/>
              <a:t>Restorative health specialist (physical, occupational, speech)</a:t>
            </a:r>
          </a:p>
          <a:p>
            <a:pPr lvl="2" indent="-342900">
              <a:spcBef>
                <a:spcPct val="0"/>
              </a:spcBef>
              <a:buClr>
                <a:srgbClr val="ED8B00"/>
              </a:buClr>
              <a:buFont typeface="Arial" panose="020B0604020202020204" pitchFamily="34" charset="0"/>
              <a:buChar char="•"/>
            </a:pPr>
            <a:r>
              <a:rPr lang="en-US" altLang="en-US" dirty="0"/>
              <a:t>Home care nurse, home health aide, community resources</a:t>
            </a:r>
          </a:p>
          <a:p>
            <a:pPr lvl="2" indent="-342900">
              <a:spcBef>
                <a:spcPct val="0"/>
              </a:spcBef>
              <a:buClr>
                <a:srgbClr val="ED8B00"/>
              </a:buClr>
              <a:buFont typeface="Arial" panose="020B0604020202020204" pitchFamily="34" charset="0"/>
              <a:buChar char="•"/>
            </a:pPr>
            <a:r>
              <a:rPr lang="en-US" altLang="en-US" dirty="0"/>
              <a:t>Pharmacist, dietitian, nutritionist</a:t>
            </a:r>
          </a:p>
          <a:p>
            <a:pPr lvl="2" indent="-342900">
              <a:spcBef>
                <a:spcPct val="0"/>
              </a:spcBef>
              <a:buClr>
                <a:srgbClr val="ED8B00"/>
              </a:buClr>
              <a:buFont typeface="Arial" panose="020B0604020202020204" pitchFamily="34" charset="0"/>
              <a:buChar char="•"/>
            </a:pPr>
            <a:r>
              <a:rPr lang="en-US" altLang="en-US" dirty="0"/>
              <a:t>Specialist physicians</a:t>
            </a:r>
          </a:p>
          <a:p>
            <a:pPr marL="0" indent="0" eaLnBrk="1" hangingPunct="1"/>
            <a:endParaRPr lang="en-US" altLang="en-US" sz="2000" dirty="0"/>
          </a:p>
        </p:txBody>
      </p:sp>
      <p:sp>
        <p:nvSpPr>
          <p:cNvPr id="2" name="Slide Number Placeholder 1">
            <a:extLst>
              <a:ext uri="{FF2B5EF4-FFF2-40B4-BE49-F238E27FC236}">
                <a16:creationId xmlns:a16="http://schemas.microsoft.com/office/drawing/2014/main" id="{7FF95D2C-35F1-44C3-9170-9FA49689B81E}"/>
              </a:ext>
            </a:extLst>
          </p:cNvPr>
          <p:cNvSpPr>
            <a:spLocks noGrp="1"/>
          </p:cNvSpPr>
          <p:nvPr>
            <p:ph type="sldNum" sz="quarter" idx="12"/>
          </p:nvPr>
        </p:nvSpPr>
        <p:spPr>
          <a:xfrm flipH="1">
            <a:off x="609600" y="6477000"/>
            <a:ext cx="1219200" cy="381000"/>
          </a:xfrm>
          <a:prstGeom prst="rect">
            <a:avLst/>
          </a:prstGeom>
        </p:spPr>
        <p:txBody>
          <a:bodyPr/>
          <a:lstStyle/>
          <a:p>
            <a:fld id="{3AF39154-2AD2-443E-8293-55608C0215C1}" type="slidenum">
              <a:rPr lang="en-US" smtClean="0"/>
              <a:t>9</a:t>
            </a:fld>
            <a:endParaRPr lang="en-US" dirty="0"/>
          </a:p>
        </p:txBody>
      </p:sp>
      <p:sp>
        <p:nvSpPr>
          <p:cNvPr id="29698" name="Title 1">
            <a:extLst>
              <a:ext uri="{FF2B5EF4-FFF2-40B4-BE49-F238E27FC236}">
                <a16:creationId xmlns:a16="http://schemas.microsoft.com/office/drawing/2014/main" id="{09E8F0B8-0B50-4E99-8BFB-AA2335A02DA9}"/>
              </a:ext>
            </a:extLst>
          </p:cNvPr>
          <p:cNvSpPr>
            <a:spLocks noGrp="1" noChangeArrowheads="1"/>
          </p:cNvSpPr>
          <p:nvPr>
            <p:ph type="title"/>
          </p:nvPr>
        </p:nvSpPr>
        <p:spPr>
          <a:xfrm>
            <a:off x="0" y="533400"/>
            <a:ext cx="9144000" cy="1143000"/>
          </a:xfrm>
        </p:spPr>
        <p:txBody>
          <a:bodyPr/>
          <a:lstStyle/>
          <a:p>
            <a:pPr eaLnBrk="1" hangingPunct="1"/>
            <a:r>
              <a:rPr lang="en-US" altLang="en-US" sz="3500" b="1" dirty="0">
                <a:solidFill>
                  <a:srgbClr val="E78923"/>
                </a:solidFill>
              </a:rPr>
              <a:t>D-SNP Interdisciplinary </a:t>
            </a:r>
            <a:br>
              <a:rPr lang="en-US" altLang="en-US" sz="3500" b="1" dirty="0">
                <a:solidFill>
                  <a:srgbClr val="E78923"/>
                </a:solidFill>
              </a:rPr>
            </a:br>
            <a:r>
              <a:rPr lang="en-US" altLang="en-US" sz="3500" b="1" dirty="0">
                <a:solidFill>
                  <a:srgbClr val="E78923"/>
                </a:solidFill>
              </a:rPr>
              <a:t>Care Team</a:t>
            </a:r>
          </a:p>
        </p:txBody>
      </p:sp>
    </p:spTree>
    <p:extLst>
      <p:ext uri="{BB962C8B-B14F-4D97-AF65-F5344CB8AC3E}">
        <p14:creationId xmlns:p14="http://schemas.microsoft.com/office/powerpoint/2010/main" val="34573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etwork_Health_Medicare_2015_Template">
  <a:themeElements>
    <a:clrScheme name="NETWORK SAVE">
      <a:dk1>
        <a:srgbClr val="636466"/>
      </a:dk1>
      <a:lt1>
        <a:srgbClr val="FFFFFF"/>
      </a:lt1>
      <a:dk2>
        <a:srgbClr val="ED8B00"/>
      </a:dk2>
      <a:lt2>
        <a:srgbClr val="B5BD00"/>
      </a:lt2>
      <a:accent1>
        <a:srgbClr val="ED8B00"/>
      </a:accent1>
      <a:accent2>
        <a:srgbClr val="B5BD00"/>
      </a:accent2>
      <a:accent3>
        <a:srgbClr val="7FA9AE"/>
      </a:accent3>
      <a:accent4>
        <a:srgbClr val="74AA50"/>
      </a:accent4>
      <a:accent5>
        <a:srgbClr val="636466"/>
      </a:accent5>
      <a:accent6>
        <a:srgbClr val="FDDA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Network_Health_Medicare_2015_Template">
  <a:themeElements>
    <a:clrScheme name="Accent 7">
      <a:dk1>
        <a:srgbClr val="636466"/>
      </a:dk1>
      <a:lt1>
        <a:srgbClr val="FFFFFF"/>
      </a:lt1>
      <a:dk2>
        <a:srgbClr val="ED8B00"/>
      </a:dk2>
      <a:lt2>
        <a:srgbClr val="B5BD00"/>
      </a:lt2>
      <a:accent1>
        <a:srgbClr val="ED8B00"/>
      </a:accent1>
      <a:accent2>
        <a:srgbClr val="B5BD00"/>
      </a:accent2>
      <a:accent3>
        <a:srgbClr val="7FA9AE"/>
      </a:accent3>
      <a:accent4>
        <a:srgbClr val="74AA50"/>
      </a:accent4>
      <a:accent5>
        <a:srgbClr val="636466"/>
      </a:accent5>
      <a:accent6>
        <a:srgbClr val="FDDA2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_ppt_template_2022" id="{C7450FC8-36E2-0445-8409-1F1EE15F4121}" vid="{486B9F0C-5506-AF4E-A701-09A6611C49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c824038b-09ce-4867-a3ee-e7be365fd5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C8623B6D4E94458F686CFDF36F94E7" ma:contentTypeVersion="6" ma:contentTypeDescription="Create a new document." ma:contentTypeScope="" ma:versionID="9610d66d3727e925364ae3f4a89e5155">
  <xsd:schema xmlns:xsd="http://www.w3.org/2001/XMLSchema" xmlns:xs="http://www.w3.org/2001/XMLSchema" xmlns:p="http://schemas.microsoft.com/office/2006/metadata/properties" xmlns:ns3="c824038b-09ce-4867-a3ee-e7be365fd555" targetNamespace="http://schemas.microsoft.com/office/2006/metadata/properties" ma:root="true" ma:fieldsID="70264efef42d8106d71fab9ead5b4747" ns3:_="">
    <xsd:import namespace="c824038b-09ce-4867-a3ee-e7be365fd555"/>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24038b-09ce-4867-a3ee-e7be365fd555"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792951-544A-486F-B542-D16CCAEBE31D}">
  <ds:schemaRefs>
    <ds:schemaRef ds:uri="http://purl.org/dc/term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c824038b-09ce-4867-a3ee-e7be365fd555"/>
    <ds:schemaRef ds:uri="http://purl.org/dc/dcmitype/"/>
  </ds:schemaRefs>
</ds:datastoreItem>
</file>

<file path=customXml/itemProps2.xml><?xml version="1.0" encoding="utf-8"?>
<ds:datastoreItem xmlns:ds="http://schemas.openxmlformats.org/officeDocument/2006/customXml" ds:itemID="{F32D4BB4-7519-4AC5-A86A-D658BF8211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24038b-09ce-4867-a3ee-e7be365fd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4E4C88-53BE-44D2-99A0-A15568C0A2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3890</TotalTime>
  <Words>985</Words>
  <Application>Microsoft Office PowerPoint</Application>
  <PresentationFormat>On-screen Show (4:3)</PresentationFormat>
  <Paragraphs>107</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MS PGothic</vt:lpstr>
      <vt:lpstr>Arial</vt:lpstr>
      <vt:lpstr>Arial Black</vt:lpstr>
      <vt:lpstr>Calibri</vt:lpstr>
      <vt:lpstr>Courier New</vt:lpstr>
      <vt:lpstr>Wingdings</vt:lpstr>
      <vt:lpstr>Network_Health_Medicare_2015_Template</vt:lpstr>
      <vt:lpstr>1_Network_Health_Medicare_2015_Template</vt:lpstr>
      <vt:lpstr>Network Health Cares (PPO D-SNP) 2026 Model of Care Training </vt:lpstr>
      <vt:lpstr>What is a Medicare Advantage  Special Needs Plan?</vt:lpstr>
      <vt:lpstr>Network Health Cares (PPO D-SNP) Eligibility and Membership</vt:lpstr>
      <vt:lpstr>What is covered by  Network Health Cares?</vt:lpstr>
      <vt:lpstr>D-SNP Model of  Care Goals</vt:lpstr>
      <vt:lpstr>D-SNP Care Coordination</vt:lpstr>
      <vt:lpstr>Health Risk Assessment</vt:lpstr>
      <vt:lpstr>Individualized Care Plan</vt:lpstr>
      <vt:lpstr>D-SNP Interdisciplinary  Care Team</vt:lpstr>
      <vt:lpstr>Care Transitions</vt:lpstr>
      <vt:lpstr>Annual Face-to-Face  Encounter</vt:lpstr>
      <vt:lpstr>What is the Care of Older Adults  (COA) Measure?</vt:lpstr>
      <vt:lpstr>PowerPoint Presentation</vt:lpstr>
    </vt:vector>
  </TitlesOfParts>
  <Company>Ministry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Brzozowski, Darren</dc:creator>
  <cp:lastModifiedBy>Lopez, Laura</cp:lastModifiedBy>
  <cp:revision>138</cp:revision>
  <dcterms:created xsi:type="dcterms:W3CDTF">2015-03-26T15:14:56Z</dcterms:created>
  <dcterms:modified xsi:type="dcterms:W3CDTF">2025-12-15T16:02:31Z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0x010100C0C8623B6D4E94458F686CFDF36F94E7</vt:lpwstr>
  </property>
</Properties>
</file>